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8" r:id="rId5"/>
    <p:sldMasterId id="2147483668" r:id="rId6"/>
  </p:sldMasterIdLst>
  <p:notesMasterIdLst>
    <p:notesMasterId r:id="rId51"/>
  </p:notesMasterIdLst>
  <p:sldIdLst>
    <p:sldId id="257" r:id="rId7"/>
    <p:sldId id="273"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6" r:id="rId25"/>
    <p:sldId id="307" r:id="rId26"/>
    <p:sldId id="305" r:id="rId27"/>
    <p:sldId id="308" r:id="rId28"/>
    <p:sldId id="309" r:id="rId29"/>
    <p:sldId id="310" r:id="rId30"/>
    <p:sldId id="311" r:id="rId31"/>
    <p:sldId id="312" r:id="rId32"/>
    <p:sldId id="313" r:id="rId33"/>
    <p:sldId id="314" r:id="rId34"/>
    <p:sldId id="315" r:id="rId35"/>
    <p:sldId id="274" r:id="rId36"/>
    <p:sldId id="316" r:id="rId37"/>
    <p:sldId id="317" r:id="rId38"/>
    <p:sldId id="318" r:id="rId39"/>
    <p:sldId id="319" r:id="rId40"/>
    <p:sldId id="320" r:id="rId41"/>
    <p:sldId id="321" r:id="rId42"/>
    <p:sldId id="322" r:id="rId43"/>
    <p:sldId id="323" r:id="rId44"/>
    <p:sldId id="324" r:id="rId45"/>
    <p:sldId id="325" r:id="rId46"/>
    <p:sldId id="326" r:id="rId47"/>
    <p:sldId id="327" r:id="rId48"/>
    <p:sldId id="329" r:id="rId49"/>
    <p:sldId id="328" r:id="rId5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0613"/>
    <a:srgbClr val="0086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426"/>
    <p:restoredTop sz="94719"/>
  </p:normalViewPr>
  <p:slideViewPr>
    <p:cSldViewPr snapToGrid="0" showGuides="1">
      <p:cViewPr varScale="1">
        <p:scale>
          <a:sx n="133" d="100"/>
          <a:sy n="133" d="100"/>
        </p:scale>
        <p:origin x="2096" y="4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bke Mentrop" userId="a5fd0953-9758-4754-b4a9-626fc4b84425" providerId="ADAL" clId="{05297A8E-1A5D-314B-9DDF-A557290379D0}"/>
    <pc:docChg chg="modSld">
      <pc:chgData name="Lobke Mentrop" userId="a5fd0953-9758-4754-b4a9-626fc4b84425" providerId="ADAL" clId="{05297A8E-1A5D-314B-9DDF-A557290379D0}" dt="2025-03-24T15:46:30.066" v="13" actId="20577"/>
      <pc:docMkLst>
        <pc:docMk/>
      </pc:docMkLst>
      <pc:sldChg chg="modSp mod">
        <pc:chgData name="Lobke Mentrop" userId="a5fd0953-9758-4754-b4a9-626fc4b84425" providerId="ADAL" clId="{05297A8E-1A5D-314B-9DDF-A557290379D0}" dt="2025-03-24T15:39:48.170" v="3" actId="20577"/>
        <pc:sldMkLst>
          <pc:docMk/>
          <pc:sldMk cId="2515056424" sldId="273"/>
        </pc:sldMkLst>
        <pc:spChg chg="mod">
          <ac:chgData name="Lobke Mentrop" userId="a5fd0953-9758-4754-b4a9-626fc4b84425" providerId="ADAL" clId="{05297A8E-1A5D-314B-9DDF-A557290379D0}" dt="2025-03-24T15:39:40.177" v="0" actId="20577"/>
          <ac:spMkLst>
            <pc:docMk/>
            <pc:sldMk cId="2515056424" sldId="273"/>
            <ac:spMk id="6" creationId="{04E28E98-8F2D-645E-28AB-477EB31C56C7}"/>
          </ac:spMkLst>
        </pc:spChg>
        <pc:spChg chg="mod">
          <ac:chgData name="Lobke Mentrop" userId="a5fd0953-9758-4754-b4a9-626fc4b84425" providerId="ADAL" clId="{05297A8E-1A5D-314B-9DDF-A557290379D0}" dt="2025-03-24T15:39:44.795" v="1" actId="20577"/>
          <ac:spMkLst>
            <pc:docMk/>
            <pc:sldMk cId="2515056424" sldId="273"/>
            <ac:spMk id="7" creationId="{F31896CB-0AD2-E316-1E4E-31F9A11D62DC}"/>
          </ac:spMkLst>
        </pc:spChg>
        <pc:spChg chg="mod">
          <ac:chgData name="Lobke Mentrop" userId="a5fd0953-9758-4754-b4a9-626fc4b84425" providerId="ADAL" clId="{05297A8E-1A5D-314B-9DDF-A557290379D0}" dt="2025-03-24T15:39:46.617" v="2" actId="20577"/>
          <ac:spMkLst>
            <pc:docMk/>
            <pc:sldMk cId="2515056424" sldId="273"/>
            <ac:spMk id="8" creationId="{35A1C747-42BC-5987-88E4-417EA0055C7A}"/>
          </ac:spMkLst>
        </pc:spChg>
        <pc:spChg chg="mod">
          <ac:chgData name="Lobke Mentrop" userId="a5fd0953-9758-4754-b4a9-626fc4b84425" providerId="ADAL" clId="{05297A8E-1A5D-314B-9DDF-A557290379D0}" dt="2025-03-24T15:39:48.170" v="3" actId="20577"/>
          <ac:spMkLst>
            <pc:docMk/>
            <pc:sldMk cId="2515056424" sldId="273"/>
            <ac:spMk id="9" creationId="{F0F27419-2916-DAC3-F86E-0836EEAE33BE}"/>
          </ac:spMkLst>
        </pc:spChg>
      </pc:sldChg>
      <pc:sldChg chg="modSp mod">
        <pc:chgData name="Lobke Mentrop" userId="a5fd0953-9758-4754-b4a9-626fc4b84425" providerId="ADAL" clId="{05297A8E-1A5D-314B-9DDF-A557290379D0}" dt="2025-03-24T15:40:09.027" v="4" actId="20577"/>
        <pc:sldMkLst>
          <pc:docMk/>
          <pc:sldMk cId="2326860573" sldId="290"/>
        </pc:sldMkLst>
        <pc:spChg chg="mod">
          <ac:chgData name="Lobke Mentrop" userId="a5fd0953-9758-4754-b4a9-626fc4b84425" providerId="ADAL" clId="{05297A8E-1A5D-314B-9DDF-A557290379D0}" dt="2025-03-24T15:40:09.027" v="4" actId="20577"/>
          <ac:spMkLst>
            <pc:docMk/>
            <pc:sldMk cId="2326860573" sldId="290"/>
            <ac:spMk id="2" creationId="{86C6FA99-B79F-5F28-015F-892840A71F6E}"/>
          </ac:spMkLst>
        </pc:spChg>
      </pc:sldChg>
      <pc:sldChg chg="modSp mod">
        <pc:chgData name="Lobke Mentrop" userId="a5fd0953-9758-4754-b4a9-626fc4b84425" providerId="ADAL" clId="{05297A8E-1A5D-314B-9DDF-A557290379D0}" dt="2025-03-24T15:40:29.497" v="5" actId="20577"/>
        <pc:sldMkLst>
          <pc:docMk/>
          <pc:sldMk cId="1898169400" sldId="292"/>
        </pc:sldMkLst>
        <pc:spChg chg="mod">
          <ac:chgData name="Lobke Mentrop" userId="a5fd0953-9758-4754-b4a9-626fc4b84425" providerId="ADAL" clId="{05297A8E-1A5D-314B-9DDF-A557290379D0}" dt="2025-03-24T15:40:29.497" v="5" actId="20577"/>
          <ac:spMkLst>
            <pc:docMk/>
            <pc:sldMk cId="1898169400" sldId="292"/>
            <ac:spMk id="2" creationId="{EBCC2D54-BE51-4FC1-10DB-3F54857C7DD7}"/>
          </ac:spMkLst>
        </pc:spChg>
      </pc:sldChg>
      <pc:sldChg chg="modNotesTx">
        <pc:chgData name="Lobke Mentrop" userId="a5fd0953-9758-4754-b4a9-626fc4b84425" providerId="ADAL" clId="{05297A8E-1A5D-314B-9DDF-A557290379D0}" dt="2025-03-24T15:41:48.939" v="6" actId="20577"/>
        <pc:sldMkLst>
          <pc:docMk/>
          <pc:sldMk cId="2516844535" sldId="294"/>
        </pc:sldMkLst>
      </pc:sldChg>
      <pc:sldChg chg="modSp mod">
        <pc:chgData name="Lobke Mentrop" userId="a5fd0953-9758-4754-b4a9-626fc4b84425" providerId="ADAL" clId="{05297A8E-1A5D-314B-9DDF-A557290379D0}" dt="2025-03-24T15:44:00.145" v="7" actId="20577"/>
        <pc:sldMkLst>
          <pc:docMk/>
          <pc:sldMk cId="4017197044" sldId="307"/>
        </pc:sldMkLst>
        <pc:spChg chg="mod">
          <ac:chgData name="Lobke Mentrop" userId="a5fd0953-9758-4754-b4a9-626fc4b84425" providerId="ADAL" clId="{05297A8E-1A5D-314B-9DDF-A557290379D0}" dt="2025-03-24T15:44:00.145" v="7" actId="20577"/>
          <ac:spMkLst>
            <pc:docMk/>
            <pc:sldMk cId="4017197044" sldId="307"/>
            <ac:spMk id="2" creationId="{01F1D3F9-F30C-F25D-DC51-4BEBA0333A5E}"/>
          </ac:spMkLst>
        </pc:spChg>
      </pc:sldChg>
      <pc:sldChg chg="modSp mod">
        <pc:chgData name="Lobke Mentrop" userId="a5fd0953-9758-4754-b4a9-626fc4b84425" providerId="ADAL" clId="{05297A8E-1A5D-314B-9DDF-A557290379D0}" dt="2025-03-24T15:44:35.007" v="8" actId="20577"/>
        <pc:sldMkLst>
          <pc:docMk/>
          <pc:sldMk cId="2811389839" sldId="312"/>
        </pc:sldMkLst>
        <pc:spChg chg="mod">
          <ac:chgData name="Lobke Mentrop" userId="a5fd0953-9758-4754-b4a9-626fc4b84425" providerId="ADAL" clId="{05297A8E-1A5D-314B-9DDF-A557290379D0}" dt="2025-03-24T15:44:35.007" v="8" actId="20577"/>
          <ac:spMkLst>
            <pc:docMk/>
            <pc:sldMk cId="2811389839" sldId="312"/>
            <ac:spMk id="2" creationId="{627BDEA3-4030-5043-3D1C-7115D36C9B06}"/>
          </ac:spMkLst>
        </pc:spChg>
      </pc:sldChg>
      <pc:sldChg chg="modSp mod">
        <pc:chgData name="Lobke Mentrop" userId="a5fd0953-9758-4754-b4a9-626fc4b84425" providerId="ADAL" clId="{05297A8E-1A5D-314B-9DDF-A557290379D0}" dt="2025-03-24T15:45:23.387" v="9" actId="20577"/>
        <pc:sldMkLst>
          <pc:docMk/>
          <pc:sldMk cId="506327336" sldId="314"/>
        </pc:sldMkLst>
        <pc:spChg chg="mod">
          <ac:chgData name="Lobke Mentrop" userId="a5fd0953-9758-4754-b4a9-626fc4b84425" providerId="ADAL" clId="{05297A8E-1A5D-314B-9DDF-A557290379D0}" dt="2025-03-24T15:45:23.387" v="9" actId="20577"/>
          <ac:spMkLst>
            <pc:docMk/>
            <pc:sldMk cId="506327336" sldId="314"/>
            <ac:spMk id="2" creationId="{CC88D9E3-BEA7-E15F-60B4-DF819F1BF067}"/>
          </ac:spMkLst>
        </pc:spChg>
      </pc:sldChg>
      <pc:sldChg chg="modSp mod">
        <pc:chgData name="Lobke Mentrop" userId="a5fd0953-9758-4754-b4a9-626fc4b84425" providerId="ADAL" clId="{05297A8E-1A5D-314B-9DDF-A557290379D0}" dt="2025-03-24T15:45:56.856" v="10" actId="20577"/>
        <pc:sldMkLst>
          <pc:docMk/>
          <pc:sldMk cId="661525728" sldId="319"/>
        </pc:sldMkLst>
        <pc:spChg chg="mod">
          <ac:chgData name="Lobke Mentrop" userId="a5fd0953-9758-4754-b4a9-626fc4b84425" providerId="ADAL" clId="{05297A8E-1A5D-314B-9DDF-A557290379D0}" dt="2025-03-24T15:45:56.856" v="10" actId="20577"/>
          <ac:spMkLst>
            <pc:docMk/>
            <pc:sldMk cId="661525728" sldId="319"/>
            <ac:spMk id="9" creationId="{09D871D8-0B23-70E7-428B-0FEEFC23BF52}"/>
          </ac:spMkLst>
        </pc:spChg>
      </pc:sldChg>
      <pc:sldChg chg="modSp mod">
        <pc:chgData name="Lobke Mentrop" userId="a5fd0953-9758-4754-b4a9-626fc4b84425" providerId="ADAL" clId="{05297A8E-1A5D-314B-9DDF-A557290379D0}" dt="2025-03-24T15:46:30.066" v="13" actId="20577"/>
        <pc:sldMkLst>
          <pc:docMk/>
          <pc:sldMk cId="3755024382" sldId="327"/>
        </pc:sldMkLst>
        <pc:spChg chg="mod">
          <ac:chgData name="Lobke Mentrop" userId="a5fd0953-9758-4754-b4a9-626fc4b84425" providerId="ADAL" clId="{05297A8E-1A5D-314B-9DDF-A557290379D0}" dt="2025-03-24T15:46:30.066" v="13" actId="20577"/>
          <ac:spMkLst>
            <pc:docMk/>
            <pc:sldMk cId="3755024382" sldId="327"/>
            <ac:spMk id="2" creationId="{8C108C68-D6C7-7F80-4862-2B208FC8803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52B7C-DBB6-EA47-B181-88910A55C8A2}" type="datetimeFigureOut">
              <a:rPr lang="nl-NL" smtClean="0"/>
              <a:t>17-09-2025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9DBC2-9E02-5E40-AB1B-E3E16E5FC60E}" type="slidenum">
              <a:rPr lang="nl-NL" smtClean="0"/>
              <a:t>‹nr.›</a:t>
            </a:fld>
            <a:endParaRPr lang="nl-NL"/>
          </a:p>
        </p:txBody>
      </p:sp>
    </p:spTree>
    <p:extLst>
      <p:ext uri="{BB962C8B-B14F-4D97-AF65-F5344CB8AC3E}">
        <p14:creationId xmlns:p14="http://schemas.microsoft.com/office/powerpoint/2010/main" val="1524028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u="none" strike="noStrike" dirty="0">
                <a:solidFill>
                  <a:srgbClr val="0D0D0D"/>
                </a:solidFill>
                <a:effectLst/>
                <a:latin typeface="Söhne"/>
              </a:rPr>
              <a:t>Instructie</a:t>
            </a:r>
          </a:p>
          <a:p>
            <a:pPr algn="l"/>
            <a:r>
              <a:rPr lang="nl-NL" b="0" i="0" u="none" strike="noStrike" dirty="0">
                <a:solidFill>
                  <a:srgbClr val="0D0D0D"/>
                </a:solidFill>
                <a:effectLst/>
                <a:latin typeface="Söhne"/>
              </a:rPr>
              <a:t>Heet de deelnemers welkom bij de </a:t>
            </a:r>
            <a:r>
              <a:rPr lang="nl-NL" b="0" i="0" u="none" strike="noStrike" dirty="0" err="1">
                <a:solidFill>
                  <a:srgbClr val="0D0D0D"/>
                </a:solidFill>
                <a:effectLst/>
                <a:latin typeface="Söhne"/>
              </a:rPr>
              <a:t>toolbox</a:t>
            </a:r>
            <a:r>
              <a:rPr lang="nl-NL" b="0" i="0" u="none" strike="noStrike" dirty="0">
                <a:solidFill>
                  <a:srgbClr val="0D0D0D"/>
                </a:solidFill>
                <a:effectLst/>
                <a:latin typeface="Söhne"/>
              </a:rPr>
              <a:t> over fysieke belasting.</a:t>
            </a:r>
          </a:p>
          <a:p>
            <a:pPr algn="l"/>
            <a:endParaRPr lang="nl-NL" b="0" i="0" u="none" strike="noStrike" dirty="0">
              <a:solidFill>
                <a:srgbClr val="0D0D0D"/>
              </a:solidFill>
              <a:effectLst/>
              <a:latin typeface="Söhne"/>
            </a:endParaRPr>
          </a:p>
          <a:p>
            <a:pPr algn="l"/>
            <a:r>
              <a:rPr lang="nl-NL" b="0" i="0" u="none" strike="noStrike" dirty="0">
                <a:solidFill>
                  <a:srgbClr val="0D0D0D"/>
                </a:solidFill>
                <a:effectLst/>
                <a:latin typeface="Söhne"/>
              </a:rPr>
              <a:t>Inleiding: Fysieke belasting is een onderwerp dat ons allemaal aangaat, of je nu op kantoor werkt, in de productie of in het magazijn. Het is essentieel om te begrijpen hoe we ons lichaam kunnen beschermen tegen overbelasting en blessures, zodat we veilig en gezond kunnen blijven tijdens ons werk. Tijdens deze </a:t>
            </a:r>
            <a:r>
              <a:rPr lang="nl-NL" b="0" i="0" u="none" strike="noStrike" dirty="0" err="1">
                <a:solidFill>
                  <a:srgbClr val="0D0D0D"/>
                </a:solidFill>
                <a:effectLst/>
                <a:latin typeface="Söhne"/>
              </a:rPr>
              <a:t>toolboxsessie</a:t>
            </a:r>
            <a:r>
              <a:rPr lang="nl-NL" b="0" i="0" u="none" strike="noStrike" dirty="0">
                <a:solidFill>
                  <a:srgbClr val="0D0D0D"/>
                </a:solidFill>
                <a:effectLst/>
                <a:latin typeface="Söhne"/>
              </a:rPr>
              <a:t> zullen we de verschillende aspecten van fysieke belasting verkennen, waaronder hoe het ons lichaam beïnvloedt, de risico's die ermee gepaard gaan en belangrijke preventieve maatregelen die we kunnen nemen om letsel te voorkomen. We zullen praktische tips en richtlijnen delen die je direct kunt toepassen in je dagelijkse werkzaamheden.</a:t>
            </a:r>
          </a:p>
          <a:p>
            <a:pPr algn="l"/>
            <a:r>
              <a:rPr lang="nl-NL" b="0" i="0" u="none" strike="noStrike" dirty="0">
                <a:solidFill>
                  <a:srgbClr val="0D0D0D"/>
                </a:solidFill>
                <a:effectLst/>
                <a:latin typeface="Söhne"/>
              </a:rPr>
              <a:t>Ons doel is niet alleen om je bewust te maken van de gevaren van fysieke belasting, maar ook om je te voorzien van de kennis en tools die je nodig hebt om veilig en gezond te werken. We moedigen je aan om actief deel te nemen aan de discussie, vragen te stellen en ervaringen te delen, zodat we samen kunnen werken aan een veiligere werkomgeving voor iedereen.</a:t>
            </a:r>
          </a:p>
          <a:p>
            <a:pPr algn="l"/>
            <a:r>
              <a:rPr lang="nl-NL" b="0" i="0" u="none" strike="noStrike" dirty="0">
                <a:solidFill>
                  <a:srgbClr val="0D0D0D"/>
                </a:solidFill>
                <a:effectLst/>
                <a:latin typeface="Söhne"/>
              </a:rPr>
              <a:t>Bedankt dat je hier bent en laten we samen leren en groeien tijdens deze sessie over fysieke belasting!</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1</a:t>
            </a:fld>
            <a:endParaRPr lang="nl-NL"/>
          </a:p>
        </p:txBody>
      </p:sp>
    </p:spTree>
    <p:extLst>
      <p:ext uri="{BB962C8B-B14F-4D97-AF65-F5344CB8AC3E}">
        <p14:creationId xmlns:p14="http://schemas.microsoft.com/office/powerpoint/2010/main" val="3729365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spcBef>
                <a:spcPts val="1750"/>
              </a:spcBef>
            </a:pPr>
            <a:r>
              <a:rPr lang="nl-NL" altLang="nl-NL" sz="1200" noProof="0" dirty="0">
                <a:solidFill>
                  <a:srgbClr val="000000"/>
                </a:solidFill>
                <a:latin typeface="Calibri" panose="020F0502020204030204" pitchFamily="34" charset="0"/>
              </a:rPr>
              <a:t>Disbalans ontstaat als je over je </a:t>
            </a:r>
            <a:r>
              <a:rPr lang="nl-NL" altLang="nl-NL" sz="1200" b="1" u="sng" noProof="0" dirty="0">
                <a:solidFill>
                  <a:srgbClr val="000000"/>
                </a:solidFill>
                <a:latin typeface="Calibri" panose="020F0502020204030204" pitchFamily="34" charset="0"/>
              </a:rPr>
              <a:t>eigen</a:t>
            </a:r>
            <a:r>
              <a:rPr lang="nl-NL" altLang="nl-NL" sz="1200" noProof="0" dirty="0">
                <a:solidFill>
                  <a:srgbClr val="000000"/>
                </a:solidFill>
                <a:latin typeface="Calibri" panose="020F0502020204030204" pitchFamily="34" charset="0"/>
              </a:rPr>
              <a:t> grenzen gaat! </a:t>
            </a:r>
          </a:p>
          <a:p>
            <a:pPr eaLnBrk="1" hangingPunct="1">
              <a:spcBef>
                <a:spcPts val="1750"/>
              </a:spcBef>
            </a:pPr>
            <a:endParaRPr lang="nl-NL" altLang="nl-NL" sz="1200" noProof="0" dirty="0">
              <a:solidFill>
                <a:srgbClr val="000000"/>
              </a:solidFill>
              <a:latin typeface="Calibri" panose="020F0502020204030204" pitchFamily="34" charset="0"/>
            </a:endParaRPr>
          </a:p>
          <a:p>
            <a:pPr eaLnBrk="1" hangingPunct="1">
              <a:spcBef>
                <a:spcPts val="1750"/>
              </a:spcBef>
            </a:pPr>
            <a:r>
              <a:rPr lang="nl-NL" altLang="nl-NL" sz="1200" noProof="0" dirty="0">
                <a:solidFill>
                  <a:srgbClr val="000000"/>
                </a:solidFill>
                <a:latin typeface="Calibri" panose="020F0502020204030204" pitchFamily="34" charset="0"/>
              </a:rPr>
              <a:t>Te veel belasting </a:t>
            </a:r>
          </a:p>
          <a:p>
            <a:pPr eaLnBrk="1" hangingPunct="1">
              <a:spcBef>
                <a:spcPts val="1750"/>
              </a:spcBef>
            </a:pPr>
            <a:r>
              <a:rPr lang="nl-NL" altLang="nl-NL" sz="1200" i="1" noProof="0" dirty="0">
                <a:solidFill>
                  <a:srgbClr val="000000"/>
                </a:solidFill>
                <a:latin typeface="Calibri" panose="020F0502020204030204" pitchFamily="34" charset="0"/>
              </a:rPr>
              <a:t>Of </a:t>
            </a:r>
          </a:p>
          <a:p>
            <a:pPr eaLnBrk="1" hangingPunct="1">
              <a:spcBef>
                <a:spcPts val="1750"/>
              </a:spcBef>
            </a:pPr>
            <a:r>
              <a:rPr lang="nl-NL" altLang="nl-NL" sz="1200" noProof="0" dirty="0">
                <a:solidFill>
                  <a:srgbClr val="000000"/>
                </a:solidFill>
                <a:latin typeface="Calibri" panose="020F0502020204030204" pitchFamily="34" charset="0"/>
              </a:rPr>
              <a:t>Te lage belastbaarheid </a:t>
            </a:r>
          </a:p>
          <a:p>
            <a:pPr eaLnBrk="1" hangingPunct="1">
              <a:spcBef>
                <a:spcPts val="1750"/>
              </a:spcBef>
            </a:pPr>
            <a:endParaRPr lang="nl-NL" altLang="nl-NL" sz="1200" noProof="0" dirty="0">
              <a:solidFill>
                <a:srgbClr val="000000"/>
              </a:solidFill>
              <a:latin typeface="Calibri" panose="020F0502020204030204" pitchFamily="34" charset="0"/>
            </a:endParaRPr>
          </a:p>
          <a:p>
            <a:pPr marL="0" marR="0" lvl="0" indent="0" algn="l" defTabSz="914400" rtl="0" eaLnBrk="1" fontAlgn="base" latinLnBrk="0" hangingPunct="1">
              <a:lnSpc>
                <a:spcPct val="100000"/>
              </a:lnSpc>
              <a:spcBef>
                <a:spcPts val="1750"/>
              </a:spcBef>
              <a:spcAft>
                <a:spcPct val="0"/>
              </a:spcAft>
              <a:buClrTx/>
              <a:buSzTx/>
              <a:buFontTx/>
              <a:buNone/>
              <a:tabLst/>
              <a:defRPr/>
            </a:pPr>
            <a:r>
              <a:rPr lang="nl-NL" b="0" dirty="0"/>
              <a:t>Je raakt uit balans als je over je </a:t>
            </a:r>
            <a:r>
              <a:rPr lang="nl-NL" b="1" dirty="0"/>
              <a:t>eigen</a:t>
            </a:r>
            <a:r>
              <a:rPr lang="nl-NL" b="0" dirty="0"/>
              <a:t> grenzen gaat! Niet iedereen is even sterk of fit. </a:t>
            </a:r>
          </a:p>
          <a:p>
            <a:pPr eaLnBrk="1" hangingPunct="1">
              <a:spcBef>
                <a:spcPts val="1750"/>
              </a:spcBef>
            </a:pPr>
            <a:r>
              <a:rPr lang="nl-NL" altLang="nl-NL" sz="1200" noProof="0" dirty="0">
                <a:solidFill>
                  <a:srgbClr val="000000"/>
                </a:solidFill>
                <a:latin typeface="Calibri" panose="020F0502020204030204" pitchFamily="34" charset="0"/>
              </a:rPr>
              <a:t>Dit verklaart het verschil tussen werknemers, denk bijvoorbeeld aan de verschillen tussen jong en oud. Met het toenemen van de leeftijd neemt (in de regel) simpelweg de fysieke belastbaarheid af. Daardoor kan een oudere collega soms niet alle fysieke handelingen net zo snel of zwaar uitvoeren als een jongere collega. Dit verschil is er ook tussen mannen en vrouwen. Vrouwen zijn (in de regel) nu eenmaal fysiek lager belastbaar dan mannen. Uiteraard zijn er uitzonderingen…</a:t>
            </a:r>
          </a:p>
          <a:p>
            <a:pPr eaLnBrk="1" hangingPunct="1">
              <a:spcBef>
                <a:spcPts val="1750"/>
              </a:spcBef>
            </a:pPr>
            <a:endParaRPr lang="nl-NL" altLang="nl-NL" sz="1200" noProof="0" dirty="0">
              <a:solidFill>
                <a:srgbClr val="000000"/>
              </a:solidFill>
              <a:latin typeface="Calibri" panose="020F0502020204030204" pitchFamily="34" charset="0"/>
            </a:endParaRPr>
          </a:p>
          <a:p>
            <a:pPr eaLnBrk="1" hangingPunct="1">
              <a:spcBef>
                <a:spcPts val="1750"/>
              </a:spcBef>
            </a:pPr>
            <a:r>
              <a:rPr lang="nl-NL" altLang="nl-NL" sz="1200" noProof="0" dirty="0">
                <a:solidFill>
                  <a:srgbClr val="000000"/>
                </a:solidFill>
                <a:latin typeface="Calibri" panose="020F0502020204030204" pitchFamily="34" charset="0"/>
              </a:rPr>
              <a:t>Belangrijk is om rekening te houden met deze verschillende en ook afname van belastbaarheid. Als je jong bent denk je alles aan te kunnen, maar hou je dat wel vol tot je 67</a:t>
            </a:r>
            <a:r>
              <a:rPr lang="nl-NL" altLang="nl-NL" sz="1200" baseline="30000" noProof="0" dirty="0">
                <a:solidFill>
                  <a:srgbClr val="000000"/>
                </a:solidFill>
                <a:latin typeface="Calibri" panose="020F0502020204030204" pitchFamily="34" charset="0"/>
              </a:rPr>
              <a:t>e</a:t>
            </a:r>
            <a:r>
              <a:rPr lang="nl-NL" altLang="nl-NL" sz="1200" noProof="0" dirty="0">
                <a:solidFill>
                  <a:srgbClr val="000000"/>
                </a:solidFill>
                <a:latin typeface="Calibri" panose="020F0502020204030204" pitchFamily="34" charset="0"/>
              </a:rPr>
              <a:t> levensjaar? Neem nu al de juiste maatregelen om straks niet versleten te zijn. </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10</a:t>
            </a:fld>
            <a:endParaRPr lang="nl-NL"/>
          </a:p>
        </p:txBody>
      </p:sp>
    </p:spTree>
    <p:extLst>
      <p:ext uri="{BB962C8B-B14F-4D97-AF65-F5344CB8AC3E}">
        <p14:creationId xmlns:p14="http://schemas.microsoft.com/office/powerpoint/2010/main" val="283023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a:t>
            </a:r>
          </a:p>
          <a:p>
            <a:r>
              <a:rPr lang="nl-NL" b="0" dirty="0"/>
              <a:t>In het volgende deel zoomen we verder in op een aantal belastende elementen, waaronder tillen, duwen en trekken en belastende werkhoudingen. </a:t>
            </a:r>
          </a:p>
          <a:p>
            <a:endParaRPr lang="nl-NL" b="0" dirty="0"/>
          </a:p>
          <a:p>
            <a:pPr>
              <a:lnSpc>
                <a:spcPct val="115000"/>
              </a:lnSpc>
              <a:spcAft>
                <a:spcPts val="1000"/>
              </a:spcAft>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Bij tillen wordt een object met de hand(en) beetgepakt en vervolgens zonder mechanische hulpmiddelen verticaal verplaatst, zonder dat de taakuitvoerder zich lopend verplaatst. </a:t>
            </a:r>
            <a:r>
              <a:rPr lang="nl-NL" sz="1200" dirty="0">
                <a:effectLst/>
                <a:latin typeface="Calibri" panose="020F0502020204030204" pitchFamily="34" charset="0"/>
                <a:ea typeface="Calibri" panose="020F0502020204030204" pitchFamily="34" charset="0"/>
                <a:cs typeface="Times New Roman" panose="02020603050405020304" pitchFamily="18" charset="0"/>
              </a:rPr>
              <a:t>In </a:t>
            </a:r>
            <a:r>
              <a:rPr lang="nl-NL" sz="1200" dirty="0">
                <a:effectLst/>
                <a:latin typeface="Calibri Light" panose="020F0302020204030204" pitchFamily="34" charset="0"/>
                <a:ea typeface="Calibri" panose="020F0502020204030204" pitchFamily="34" charset="0"/>
                <a:cs typeface="Times New Roman" panose="02020603050405020304" pitchFamily="18" charset="0"/>
              </a:rPr>
              <a:t>de metaalbewerking en </a:t>
            </a:r>
            <a:r>
              <a:rPr lang="nl-NL" sz="1200" dirty="0" err="1">
                <a:effectLst/>
                <a:latin typeface="Calibri Light" panose="020F0302020204030204" pitchFamily="34" charset="0"/>
                <a:ea typeface="Calibri" panose="020F0502020204030204" pitchFamily="34" charset="0"/>
                <a:cs typeface="Times New Roman" panose="02020603050405020304" pitchFamily="18" charset="0"/>
              </a:rPr>
              <a:t>metalektro</a:t>
            </a:r>
            <a:r>
              <a:rPr lang="nl-NL" sz="1200" dirty="0">
                <a:effectLst/>
                <a:latin typeface="Calibri Light" panose="020F0302020204030204" pitchFamily="34" charset="0"/>
                <a:ea typeface="Calibri" panose="020F0502020204030204" pitchFamily="34" charset="0"/>
                <a:cs typeface="Times New Roman" panose="02020603050405020304" pitchFamily="18" charset="0"/>
              </a:rPr>
              <a:t> tillen medewerkers regelmatig bij de uitvoering van de werkzaamheden. Voorbeelden van tilsituaties zijn invoer en uithalen producten in machine, assemblage en verwisselen van hulpmiddelen op machine.</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b="0" dirty="0"/>
          </a:p>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11</a:t>
            </a:fld>
            <a:endParaRPr lang="nl-NL"/>
          </a:p>
        </p:txBody>
      </p:sp>
    </p:spTree>
    <p:extLst>
      <p:ext uri="{BB962C8B-B14F-4D97-AF65-F5344CB8AC3E}">
        <p14:creationId xmlns:p14="http://schemas.microsoft.com/office/powerpoint/2010/main" val="185601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Aft>
                <a:spcPts val="1000"/>
              </a:spcAft>
            </a:pPr>
            <a:r>
              <a:rPr lang="nl-NL" sz="1200" b="1" dirty="0">
                <a:effectLst/>
                <a:latin typeface="Calibri Light" panose="020F0302020204030204" pitchFamily="34" charset="0"/>
                <a:ea typeface="Calibri" panose="020F0502020204030204" pitchFamily="34" charset="0"/>
                <a:cs typeface="Times New Roman" panose="02020603050405020304" pitchFamily="18" charset="0"/>
              </a:rPr>
              <a:t>Instructie</a:t>
            </a:r>
          </a:p>
          <a:p>
            <a:pPr>
              <a:lnSpc>
                <a:spcPct val="115000"/>
              </a:lnSpc>
              <a:spcAft>
                <a:spcPts val="1000"/>
              </a:spcAft>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De medewerkers in de metaalbewerking en </a:t>
            </a:r>
            <a:r>
              <a:rPr lang="nl-NL" sz="1200" dirty="0" err="1">
                <a:effectLst/>
                <a:latin typeface="Calibri Light" panose="020F0302020204030204" pitchFamily="34" charset="0"/>
                <a:ea typeface="Calibri" panose="020F0502020204030204" pitchFamily="34" charset="0"/>
                <a:cs typeface="Times New Roman" panose="02020603050405020304" pitchFamily="18" charset="0"/>
              </a:rPr>
              <a:t>metalektro</a:t>
            </a:r>
            <a:r>
              <a:rPr lang="nl-NL" sz="1200" dirty="0">
                <a:effectLst/>
                <a:latin typeface="Calibri Light" panose="020F0302020204030204" pitchFamily="34" charset="0"/>
                <a:ea typeface="Calibri" panose="020F0502020204030204" pitchFamily="34" charset="0"/>
                <a:cs typeface="Times New Roman" panose="02020603050405020304" pitchFamily="18" charset="0"/>
              </a:rPr>
              <a:t> tillen regelmatig bij de uitvoering van de werkzaamheden. Voorbeelden van tilsituaties zijn invoer en uithalen producten in machine, assemblage en verwisselen van hulpmiddelen op machine.</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nl-NL" sz="1200" b="1"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nl-NL" sz="1200" b="0" u="sng" dirty="0">
                <a:effectLst/>
                <a:latin typeface="Calibri Light" panose="020F0302020204030204" pitchFamily="34" charset="0"/>
                <a:ea typeface="Calibri" panose="020F0502020204030204" pitchFamily="34" charset="0"/>
                <a:cs typeface="Times New Roman" panose="02020603050405020304" pitchFamily="18" charset="0"/>
              </a:rPr>
              <a:t>Richtwaarden tillen</a:t>
            </a:r>
            <a:endParaRPr lang="nl-NL" sz="1200" b="0"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tabLst>
                <a:tab pos="139700" algn="l"/>
                <a:tab pos="457200" algn="l"/>
              </a:tabLst>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Het maximale tilgewicht voor tillen is 25 kg </a:t>
            </a:r>
            <a:r>
              <a:rPr lang="nl-NL" sz="1200" u="sng" dirty="0">
                <a:effectLst/>
                <a:latin typeface="Calibri Light" panose="020F0302020204030204" pitchFamily="34" charset="0"/>
                <a:ea typeface="Calibri" panose="020F0502020204030204" pitchFamily="34" charset="0"/>
                <a:cs typeface="Times New Roman" panose="02020603050405020304" pitchFamily="18" charset="0"/>
              </a:rPr>
              <a:t>afhankelijk van de frequentie en hoogte</a:t>
            </a:r>
            <a:r>
              <a:rPr lang="nl-NL" sz="1200" dirty="0">
                <a:effectLst/>
                <a:latin typeface="Calibri Light" panose="020F0302020204030204" pitchFamily="34" charset="0"/>
                <a:ea typeface="Calibri" panose="020F0502020204030204" pitchFamily="34" charset="0"/>
                <a:cs typeface="Times New Roman" panose="02020603050405020304" pitchFamily="18" charset="0"/>
              </a:rPr>
              <a:t>. </a:t>
            </a:r>
          </a:p>
          <a:p>
            <a:pPr>
              <a:lnSpc>
                <a:spcPct val="115000"/>
              </a:lnSpc>
              <a:spcAft>
                <a:spcPts val="1000"/>
              </a:spcAft>
              <a:tabLst>
                <a:tab pos="139700" algn="l"/>
                <a:tab pos="457200" algn="l"/>
              </a:tabLst>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Voorwerpen zwaarder dan 25 kg worden alleen met hulpmiddelen of met meerdere personen getild waarbij de maximale belasting per persoon niet boven de 25 kg mag komen.</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12</a:t>
            </a:fld>
            <a:endParaRPr lang="nl-NL"/>
          </a:p>
        </p:txBody>
      </p:sp>
    </p:spTree>
    <p:extLst>
      <p:ext uri="{BB962C8B-B14F-4D97-AF65-F5344CB8AC3E}">
        <p14:creationId xmlns:p14="http://schemas.microsoft.com/office/powerpoint/2010/main" val="2929510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Aft>
                <a:spcPts val="1000"/>
              </a:spcAft>
            </a:pPr>
            <a:r>
              <a:rPr lang="nl-NL" sz="1800" b="1" dirty="0">
                <a:effectLst/>
                <a:latin typeface="Calibri Light" panose="020F0302020204030204" pitchFamily="34" charset="0"/>
                <a:ea typeface="Calibri" panose="020F0502020204030204" pitchFamily="34" charset="0"/>
                <a:cs typeface="Times New Roman" panose="02020603050405020304" pitchFamily="18" charset="0"/>
              </a:rPr>
              <a:t>Instructie</a:t>
            </a:r>
          </a:p>
          <a:p>
            <a:r>
              <a:rPr lang="nl-NL" dirty="0"/>
              <a:t>In de foto’s zie je 2 medewerkers die schoepen slijpen. Wat valt jullie op aan de houdingen? </a:t>
            </a:r>
          </a:p>
          <a:p>
            <a:endParaRPr lang="nl-NL" dirty="0"/>
          </a:p>
          <a:p>
            <a:r>
              <a:rPr lang="nl-NL" dirty="0"/>
              <a:t>Beide medewerkers steunen de armen op hun schoot. Een arm is tenslotte een zwaar onderdeel van het lichaam (5 a 6% totale lichaamsgewicht), waarbij we het gewicht van de schoep erbij op moeten tillen. Gevolg &gt; de medewerker buigt voorover met als gevolg: </a:t>
            </a:r>
          </a:p>
          <a:p>
            <a:pPr marL="171450" indent="-171450">
              <a:buFont typeface="Wingdings" pitchFamily="2" charset="2"/>
              <a:buChar char="Ø"/>
            </a:pPr>
            <a:r>
              <a:rPr lang="nl-NL" dirty="0"/>
              <a:t>De medewerkers links heeft een kaarsrechte rug en buigt duidelijk vanuit het bekken. </a:t>
            </a:r>
          </a:p>
          <a:p>
            <a:pPr marL="171450" indent="-171450">
              <a:buFont typeface="Wingdings" pitchFamily="2" charset="2"/>
              <a:buChar char="Ø"/>
            </a:pPr>
            <a:r>
              <a:rPr lang="nl-NL" dirty="0"/>
              <a:t>De medewerker rechts heeft de rug helemaal gebogen in een C-vorm. </a:t>
            </a:r>
          </a:p>
          <a:p>
            <a:endParaRPr lang="nl-NL" dirty="0"/>
          </a:p>
          <a:p>
            <a:r>
              <a:rPr lang="nl-NL" dirty="0"/>
              <a:t>Bij beide zien we dat de belasting op de nek fors is. </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13</a:t>
            </a:fld>
            <a:endParaRPr lang="nl-NL"/>
          </a:p>
        </p:txBody>
      </p:sp>
    </p:spTree>
    <p:extLst>
      <p:ext uri="{BB962C8B-B14F-4D97-AF65-F5344CB8AC3E}">
        <p14:creationId xmlns:p14="http://schemas.microsoft.com/office/powerpoint/2010/main" val="4137895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Aft>
                <a:spcPts val="1000"/>
              </a:spcAft>
            </a:pPr>
            <a:r>
              <a:rPr lang="nl-NL" sz="1800" b="1" dirty="0">
                <a:effectLst/>
                <a:latin typeface="Calibri Light" panose="020F0302020204030204" pitchFamily="34" charset="0"/>
                <a:ea typeface="Calibri" panose="020F0502020204030204" pitchFamily="34" charset="0"/>
                <a:cs typeface="Times New Roman" panose="02020603050405020304" pitchFamily="18" charset="0"/>
              </a:rPr>
              <a:t>Instructie: </a:t>
            </a:r>
            <a:r>
              <a:rPr lang="nl-NL" sz="1800" b="0" dirty="0">
                <a:effectLst/>
                <a:latin typeface="Calibri Light" panose="020F0302020204030204" pitchFamily="34" charset="0"/>
                <a:ea typeface="Calibri" panose="020F0502020204030204" pitchFamily="34" charset="0"/>
                <a:cs typeface="Times New Roman" panose="02020603050405020304" pitchFamily="18" charset="0"/>
              </a:rPr>
              <a:t>vraag de deelnemers welke techniek je het bestel kunt gebruiken als je regelmatig tilt. En…welke techniek gebruiken ze in de praktijk? </a:t>
            </a:r>
            <a:endParaRPr lang="nl-NL" sz="1800" b="1"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nl-NL" sz="1800" b="1"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nl-NL" sz="1800" b="1" dirty="0">
              <a:effectLst/>
              <a:latin typeface="Calibri Light" panose="020F0302020204030204" pitchFamily="34" charset="0"/>
              <a:ea typeface="Calibri" panose="020F0502020204030204" pitchFamily="34" charset="0"/>
              <a:cs typeface="Times New Roman" panose="02020603050405020304" pitchFamily="18" charset="0"/>
            </a:endParaRPr>
          </a:p>
          <a:p>
            <a:r>
              <a:rPr lang="nl-NL" b="1" dirty="0"/>
              <a:t>Antwoord</a:t>
            </a:r>
            <a:r>
              <a:rPr lang="nl-NL" dirty="0"/>
              <a:t>: C</a:t>
            </a:r>
          </a:p>
          <a:p>
            <a:pPr eaLnBrk="1" hangingPunct="1"/>
            <a:r>
              <a:rPr lang="nl-NL" altLang="nl-NL" sz="1200" dirty="0">
                <a:solidFill>
                  <a:srgbClr val="000000"/>
                </a:solidFill>
              </a:rPr>
              <a:t>Een juiste tiltechniek voorkomt beschadiging van de tussenwervelschijven.  Hoe BOLLER de rug, hoe groter de kans op beschadiging bij tillen. Dus: tillen met de rug in holle/neutrale stand!</a:t>
            </a:r>
            <a:endParaRPr lang="nl-NL" dirty="0"/>
          </a:p>
          <a:p>
            <a:r>
              <a:rPr lang="nl-NL" dirty="0"/>
              <a:t>A: tillen met een gebogen rug is nooit een goed idee. Hiermee halen we onze werkvelkolom uit zijn natuurlijke S-vorm en brengen veel krachten op de tussenwervels. </a:t>
            </a:r>
          </a:p>
          <a:p>
            <a:r>
              <a:rPr lang="nl-NL" dirty="0"/>
              <a:t>B: volledig door de knieën gaan werd vroeger als techniek aangeleerd, maar is achterhaald. Veel te belastend voor de knieën en vaak praktisch niet uitvoerbaar. </a:t>
            </a:r>
          </a:p>
          <a:p>
            <a:r>
              <a:rPr lang="nl-NL" dirty="0"/>
              <a:t>C: met de gewichthefferstechniek (ook wel </a:t>
            </a:r>
            <a:r>
              <a:rPr lang="nl-NL" dirty="0" err="1"/>
              <a:t>squattechniek</a:t>
            </a:r>
            <a:r>
              <a:rPr lang="nl-NL" dirty="0"/>
              <a:t>) hou je de rug recht, maar kantel je vanuit het bekken. Dus billen naar achteren. Hiervoor heb je wel goed buik- en beenspieren nodig. Dus TRAINEN maar. </a:t>
            </a:r>
          </a:p>
          <a:p>
            <a:endParaRPr lang="nl-NL" dirty="0"/>
          </a:p>
          <a:p>
            <a:r>
              <a:rPr lang="nl-NL" b="1" dirty="0"/>
              <a:t>TIP! Vraag eventueel wie er naar de sportschool gaat? Daar is de </a:t>
            </a:r>
            <a:r>
              <a:rPr lang="nl-NL" b="1" dirty="0" err="1"/>
              <a:t>squattechniek</a:t>
            </a:r>
            <a:r>
              <a:rPr lang="nl-NL" b="1" dirty="0"/>
              <a:t> namelijk heel bekend. Kijk eventueel een </a:t>
            </a:r>
            <a:r>
              <a:rPr lang="nl-NL" b="1" dirty="0" err="1"/>
              <a:t>fimpje</a:t>
            </a:r>
            <a:r>
              <a:rPr lang="nl-NL" b="1" dirty="0"/>
              <a:t> via </a:t>
            </a:r>
            <a:r>
              <a:rPr lang="nl-NL" b="1" dirty="0" err="1"/>
              <a:t>youtube</a:t>
            </a:r>
            <a:r>
              <a:rPr lang="nl-NL" b="1" dirty="0"/>
              <a:t> waarin een gewichtheffer een zwaar gewicht tilt. Hoe doet hij dit succesvol? Kijk naar positie van de voeten, de beweging vanuit het bekken en het moment van inademen. </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14</a:t>
            </a:fld>
            <a:endParaRPr lang="nl-NL"/>
          </a:p>
        </p:txBody>
      </p:sp>
    </p:spTree>
    <p:extLst>
      <p:ext uri="{BB962C8B-B14F-4D97-AF65-F5344CB8AC3E}">
        <p14:creationId xmlns:p14="http://schemas.microsoft.com/office/powerpoint/2010/main" val="1408687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effectLst/>
                <a:latin typeface="Calibri Light" panose="020F0302020204030204" pitchFamily="34" charset="0"/>
                <a:ea typeface="Calibri" panose="020F0502020204030204" pitchFamily="34" charset="0"/>
                <a:cs typeface="Times New Roman" panose="02020603050405020304" pitchFamily="18" charset="0"/>
              </a:rPr>
              <a:t>Instructie: </a:t>
            </a:r>
            <a:endParaRPr lang="nl-NL" sz="1200" b="0" dirty="0">
              <a:effectLst/>
              <a:latin typeface="Calibri Light" panose="020F0302020204030204" pitchFamily="34" charset="0"/>
              <a:ea typeface="Calibri" panose="020F0502020204030204" pitchFamily="34" charset="0"/>
              <a:cs typeface="Times New Roman" panose="02020603050405020304" pitchFamily="18" charset="0"/>
            </a:endParaRPr>
          </a:p>
          <a:p>
            <a:r>
              <a:rPr lang="nl-NL" sz="1200" b="0" dirty="0">
                <a:effectLst/>
                <a:latin typeface="Calibri Light" panose="020F0302020204030204" pitchFamily="34" charset="0"/>
                <a:cs typeface="Times New Roman" panose="02020603050405020304" pitchFamily="18" charset="0"/>
              </a:rPr>
              <a:t>1. Misschien een open deur, maar til liever niet als het niet hoeft. Gebruik liever een hulpmiddel, dan dat je je lijf belast. Of vraag hulp. </a:t>
            </a:r>
          </a:p>
          <a:p>
            <a:r>
              <a:rPr lang="nl-NL" dirty="0"/>
              <a:t>2. </a:t>
            </a:r>
            <a:r>
              <a:rPr lang="nl-NL" b="0" i="0" u="none" strike="noStrike" dirty="0">
                <a:solidFill>
                  <a:srgbClr val="0D0D0D"/>
                </a:solidFill>
                <a:effectLst/>
                <a:latin typeface="Söhne"/>
              </a:rPr>
              <a:t>Houd het object zo dicht mogelijk bij je lichaam terwijl je het tilt. Dit vermindert de belasting op je rugspieren en maakt het gemakkelijker om het object te controleren.</a:t>
            </a:r>
          </a:p>
          <a:p>
            <a:r>
              <a:rPr lang="nl-NL" b="0" i="0" u="none" strike="noStrike" dirty="0">
                <a:solidFill>
                  <a:srgbClr val="0D0D0D"/>
                </a:solidFill>
                <a:effectLst/>
                <a:latin typeface="Söhne"/>
              </a:rPr>
              <a:t>3. Vermijd draaiende bewegingen van je romp tijdens het tillen, omdat dit extra spanning op je rug kan veroorzaken. Draai in plaats daarvan je hele lichaam om te manoeuvreren.</a:t>
            </a:r>
          </a:p>
          <a:p>
            <a:r>
              <a:rPr lang="nl-NL" b="0" i="0" u="none" strike="noStrike" dirty="0">
                <a:solidFill>
                  <a:srgbClr val="0D0D0D"/>
                </a:solidFill>
                <a:effectLst/>
                <a:latin typeface="Söhne"/>
              </a:rPr>
              <a:t>4. Tillen op heup- en borsthoogte zorgt voor een optimale lichaamshouding. Het stelt de </a:t>
            </a:r>
            <a:r>
              <a:rPr lang="nl-NL" b="0" i="0" u="none" strike="noStrike" dirty="0" err="1">
                <a:solidFill>
                  <a:srgbClr val="0D0D0D"/>
                </a:solidFill>
                <a:effectLst/>
                <a:latin typeface="Söhne"/>
              </a:rPr>
              <a:t>tiller</a:t>
            </a:r>
            <a:r>
              <a:rPr lang="nl-NL" b="0" i="0" u="none" strike="noStrike" dirty="0">
                <a:solidFill>
                  <a:srgbClr val="0D0D0D"/>
                </a:solidFill>
                <a:effectLst/>
                <a:latin typeface="Söhne"/>
              </a:rPr>
              <a:t> in staat om zijn rug recht te houden en zijn knieën te buigen, waardoor de belasting op de rug wordt verminderd en het risico op blessures wordt geminimaliseerd.</a:t>
            </a:r>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15</a:t>
            </a:fld>
            <a:endParaRPr lang="nl-NL"/>
          </a:p>
        </p:txBody>
      </p:sp>
    </p:spTree>
    <p:extLst>
      <p:ext uri="{BB962C8B-B14F-4D97-AF65-F5344CB8AC3E}">
        <p14:creationId xmlns:p14="http://schemas.microsoft.com/office/powerpoint/2010/main" val="85626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15000"/>
              </a:lnSpc>
              <a:spcAft>
                <a:spcPts val="1000"/>
              </a:spcAft>
            </a:pPr>
            <a:r>
              <a:rPr lang="nl-NL" sz="1200" b="1" dirty="0">
                <a:effectLst/>
                <a:latin typeface="Calibri Light" panose="020F0302020204030204" pitchFamily="34" charset="0"/>
                <a:ea typeface="Calibri" panose="020F0502020204030204" pitchFamily="34" charset="0"/>
                <a:cs typeface="Times New Roman" panose="02020603050405020304" pitchFamily="18" charset="0"/>
              </a:rPr>
              <a:t>Instructie</a:t>
            </a:r>
          </a:p>
          <a:p>
            <a:pPr marL="228600">
              <a:lnSpc>
                <a:spcPct val="115000"/>
              </a:lnSpc>
              <a:spcAft>
                <a:spcPts val="1000"/>
              </a:spcAft>
            </a:pPr>
            <a:endParaRPr lang="nl-NL" sz="1200" b="1" dirty="0">
              <a:effectLst/>
              <a:latin typeface="Calibri Light" panose="020F0302020204030204" pitchFamily="34" charset="0"/>
              <a:ea typeface="Calibri" panose="020F0502020204030204" pitchFamily="34" charset="0"/>
              <a:cs typeface="Times New Roman" panose="02020603050405020304" pitchFamily="18" charset="0"/>
            </a:endParaRPr>
          </a:p>
          <a:p>
            <a:pPr marL="228600">
              <a:lnSpc>
                <a:spcPct val="115000"/>
              </a:lnSpc>
              <a:spcAft>
                <a:spcPts val="1000"/>
              </a:spcAft>
            </a:pPr>
            <a:r>
              <a:rPr lang="nl-NL" sz="1200" b="1" dirty="0">
                <a:effectLst/>
                <a:latin typeface="Calibri Light" panose="020F0302020204030204" pitchFamily="34" charset="0"/>
                <a:ea typeface="Calibri" panose="020F0502020204030204" pitchFamily="34" charset="0"/>
                <a:cs typeface="Times New Roman" panose="02020603050405020304" pitchFamily="18" charset="0"/>
              </a:rPr>
              <a:t>Richtwaarden uit de Arbocatalogus: </a:t>
            </a:r>
          </a:p>
          <a:p>
            <a:pPr marL="228600">
              <a:lnSpc>
                <a:spcPct val="115000"/>
              </a:lnSpc>
              <a:spcAft>
                <a:spcPts val="1000"/>
              </a:spcAft>
            </a:pPr>
            <a:endParaRPr lang="nl-NL" sz="1200" b="1" dirty="0">
              <a:effectLst/>
              <a:latin typeface="Calibri Light" panose="020F0302020204030204" pitchFamily="34" charset="0"/>
              <a:ea typeface="Calibri" panose="020F0502020204030204" pitchFamily="34" charset="0"/>
              <a:cs typeface="Times New Roman" panose="02020603050405020304" pitchFamily="18" charset="0"/>
            </a:endParaRPr>
          </a:p>
          <a:p>
            <a:pPr marL="228600">
              <a:lnSpc>
                <a:spcPct val="115000"/>
              </a:lnSpc>
              <a:spcAft>
                <a:spcPts val="1000"/>
              </a:spcAft>
            </a:pPr>
            <a:r>
              <a:rPr lang="nl-NL" sz="1200" b="1" dirty="0">
                <a:effectLst/>
                <a:latin typeface="Calibri Light" panose="020F0302020204030204" pitchFamily="34" charset="0"/>
                <a:ea typeface="Calibri" panose="020F0502020204030204" pitchFamily="34" charset="0"/>
                <a:cs typeface="Times New Roman" panose="02020603050405020304" pitchFamily="18" charset="0"/>
              </a:rPr>
              <a:t>Tillen tussen 40-180 cm</a:t>
            </a:r>
          </a:p>
          <a:p>
            <a:pPr marL="228600" marR="0" lvl="0" indent="0" algn="l" defTabSz="914400" rtl="0" eaLnBrk="1" fontAlgn="base" latinLnBrk="0" hangingPunct="1">
              <a:lnSpc>
                <a:spcPct val="115000"/>
              </a:lnSpc>
              <a:spcBef>
                <a:spcPct val="30000"/>
              </a:spcBef>
              <a:spcAft>
                <a:spcPts val="1000"/>
              </a:spcAft>
              <a:buClrTx/>
              <a:buSzTx/>
              <a:buFontTx/>
              <a:buNone/>
              <a:tabLst/>
              <a:defRPr/>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Tillen boven de 1.80 is ongewenst</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base" latinLnBrk="0" hangingPunct="1">
              <a:lnSpc>
                <a:spcPct val="115000"/>
              </a:lnSpc>
              <a:spcBef>
                <a:spcPct val="30000"/>
              </a:spcBef>
              <a:spcAft>
                <a:spcPts val="1000"/>
              </a:spcAft>
              <a:buClrTx/>
              <a:buSzTx/>
              <a:buFontTx/>
              <a:buNone/>
              <a:tabLst/>
              <a:defRPr/>
            </a:pPr>
            <a:endParaRPr lang="nl-NL" sz="1200" dirty="0">
              <a:effectLst/>
              <a:latin typeface="Calibri Light" panose="020F03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base" latinLnBrk="0" hangingPunct="1">
              <a:lnSpc>
                <a:spcPct val="115000"/>
              </a:lnSpc>
              <a:spcBef>
                <a:spcPct val="30000"/>
              </a:spcBef>
              <a:spcAft>
                <a:spcPts val="1000"/>
              </a:spcAft>
              <a:buClrTx/>
              <a:buSzTx/>
              <a:buFontTx/>
              <a:buNone/>
              <a:tabLst/>
              <a:defRPr/>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TILFREQUENTIE		MAXIMAAL TILGEWICHT in kg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15000"/>
              </a:lnSpc>
              <a:spcAft>
                <a:spcPts val="1000"/>
              </a:spcAft>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  1x per 10 min			25 kg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15000"/>
              </a:lnSpc>
              <a:spcAft>
                <a:spcPts val="1000"/>
              </a:spcAft>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&gt; 1x per 10 min - ≤ 2x per min		12,5 kg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15000"/>
              </a:lnSpc>
              <a:spcAft>
                <a:spcPts val="1000"/>
              </a:spcAft>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&gt;  2x per min     -  ≤ 4x per min		11,5 kg</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15000"/>
              </a:lnSpc>
              <a:spcAft>
                <a:spcPts val="1000"/>
              </a:spcAft>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&gt;  4 x per min    -  ≤ 6x per min		9 kg</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15000"/>
              </a:lnSpc>
              <a:spcAft>
                <a:spcPts val="1000"/>
              </a:spcAft>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&gt;  6 x per min    -  ≤ 8x per min		7 kg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15000"/>
              </a:lnSpc>
              <a:spcAft>
                <a:spcPts val="1000"/>
              </a:spcAft>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&gt;  8x per min  -  ≤ 13 x per min		4 kg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Wingdings" charset="0"/>
              <a:buNone/>
            </a:pPr>
            <a:endParaRPr lang="it-IT" sz="1000" dirty="0">
              <a:latin typeface="Arial" charset="0"/>
              <a:cs typeface="Arial" charset="0"/>
            </a:endParaRPr>
          </a:p>
          <a:p>
            <a:pPr marL="0" indent="0">
              <a:buFont typeface="Wingdings" charset="0"/>
              <a:buNone/>
            </a:pPr>
            <a:r>
              <a:rPr lang="nl-NL" sz="1200" b="1" dirty="0">
                <a:effectLst/>
                <a:latin typeface="Calibri Light" panose="020F0302020204030204" pitchFamily="34" charset="0"/>
                <a:ea typeface="Calibri" panose="020F0502020204030204" pitchFamily="34" charset="0"/>
              </a:rPr>
              <a:t>Tillen onder 40 cm</a:t>
            </a:r>
            <a:r>
              <a:rPr lang="nl-NL" dirty="0">
                <a:effectLst/>
              </a:rPr>
              <a:t> </a:t>
            </a:r>
          </a:p>
          <a:p>
            <a:pPr marL="0" marR="0" lvl="0" indent="0" algn="l" defTabSz="914400" rtl="0" eaLnBrk="1" fontAlgn="base" latinLnBrk="0" hangingPunct="1">
              <a:lnSpc>
                <a:spcPct val="100000"/>
              </a:lnSpc>
              <a:spcBef>
                <a:spcPct val="30000"/>
              </a:spcBef>
              <a:spcAft>
                <a:spcPct val="0"/>
              </a:spcAft>
              <a:buClrTx/>
              <a:buSzTx/>
              <a:buFont typeface="Wingdings" charset="0"/>
              <a:buNone/>
              <a:tabLst/>
              <a:defRPr/>
            </a:pPr>
            <a:r>
              <a:rPr lang="nl-NL" sz="1000" dirty="0">
                <a:effectLst/>
                <a:latin typeface="Calibri Light" panose="020F0302020204030204" pitchFamily="34" charset="0"/>
                <a:ea typeface="Calibri" panose="020F0502020204030204" pitchFamily="34" charset="0"/>
                <a:cs typeface="Times New Roman" panose="02020603050405020304" pitchFamily="18" charset="0"/>
              </a:rPr>
              <a:t>TILFREQUENTIE		MAXIMAAL TILGEWICHT in kg </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15000"/>
              </a:lnSpc>
              <a:spcAft>
                <a:spcPts val="1000"/>
              </a:spcAft>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 1 x per 20 min			25 kg</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15000"/>
              </a:lnSpc>
              <a:spcAft>
                <a:spcPts val="1000"/>
              </a:spcAft>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&gt; 1 x per 20 min - ≤ 1 x per min		12,5 kg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15000"/>
              </a:lnSpc>
              <a:spcAft>
                <a:spcPts val="1000"/>
              </a:spcAft>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&gt;  1 x per min     -  ≤ 2 x per min		11,5 kg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15000"/>
              </a:lnSpc>
              <a:spcAft>
                <a:spcPts val="1000"/>
              </a:spcAft>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&gt;  2 x per min    -  ≤ 3 x per min		9 kg</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15000"/>
              </a:lnSpc>
              <a:spcAft>
                <a:spcPts val="1000"/>
              </a:spcAft>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&gt;  3 x per min    -  ≤ 4 x per min		7 kg</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15000"/>
              </a:lnSpc>
              <a:spcAft>
                <a:spcPts val="1000"/>
              </a:spcAft>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&gt;  4 x per min  -  ≤ 6 x per min		4 kg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16</a:t>
            </a:fld>
            <a:endParaRPr lang="nl-NL"/>
          </a:p>
        </p:txBody>
      </p:sp>
    </p:spTree>
    <p:extLst>
      <p:ext uri="{BB962C8B-B14F-4D97-AF65-F5344CB8AC3E}">
        <p14:creationId xmlns:p14="http://schemas.microsoft.com/office/powerpoint/2010/main" val="917248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Aft>
                <a:spcPts val="1000"/>
              </a:spcAft>
            </a:pPr>
            <a:r>
              <a:rPr lang="nl-NL" sz="1200" b="1" dirty="0">
                <a:effectLst/>
                <a:latin typeface="Calibri Light" panose="020F0302020204030204" pitchFamily="34" charset="0"/>
                <a:ea typeface="Calibri" panose="020F0502020204030204" pitchFamily="34" charset="0"/>
                <a:cs typeface="Times New Roman" panose="02020603050405020304" pitchFamily="18" charset="0"/>
              </a:rPr>
              <a:t>Instructie</a:t>
            </a:r>
          </a:p>
          <a:p>
            <a:pPr>
              <a:lnSpc>
                <a:spcPct val="115000"/>
              </a:lnSpc>
              <a:spcAft>
                <a:spcPts val="1000"/>
              </a:spcAft>
            </a:pPr>
            <a:r>
              <a:rPr lang="nl-NL" sz="1800" dirty="0">
                <a:effectLst/>
                <a:latin typeface="Calibri Light" panose="020F0302020204030204" pitchFamily="34" charset="0"/>
                <a:ea typeface="Calibri" panose="020F0502020204030204" pitchFamily="34" charset="0"/>
                <a:cs typeface="Times New Roman" panose="02020603050405020304" pitchFamily="18" charset="0"/>
              </a:rPr>
              <a:t>Duwen en trekken op het werk komt vaak voor en vervangt in toenemende mate het tillen van lasten. Duwen en trekken komt bijvoorbeeld voor bij het verplaatsen van karren en rolcontainers.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a:p>
            <a:r>
              <a:rPr lang="nl-NL" b="1" dirty="0"/>
              <a:t>Antwoord: A</a:t>
            </a:r>
          </a:p>
          <a:p>
            <a:endParaRPr lang="nl-NL" b="1" dirty="0"/>
          </a:p>
          <a:p>
            <a:r>
              <a:rPr lang="nl-NL" b="0" i="0" u="none" strike="noStrike" dirty="0">
                <a:solidFill>
                  <a:srgbClr val="0D0D0D"/>
                </a:solidFill>
                <a:effectLst/>
                <a:latin typeface="Söhne"/>
              </a:rPr>
              <a:t>Het duwen van een kar wordt over het algemeen beschouwd als </a:t>
            </a:r>
            <a:r>
              <a:rPr lang="nl-NL" b="0" i="0" u="none" strike="noStrike" dirty="0" err="1">
                <a:solidFill>
                  <a:srgbClr val="0D0D0D"/>
                </a:solidFill>
                <a:effectLst/>
                <a:latin typeface="Söhne"/>
              </a:rPr>
              <a:t>ergonomischer</a:t>
            </a:r>
            <a:r>
              <a:rPr lang="nl-NL" b="0" i="0" u="none" strike="noStrike" dirty="0">
                <a:solidFill>
                  <a:srgbClr val="0D0D0D"/>
                </a:solidFill>
                <a:effectLst/>
                <a:latin typeface="Söhne"/>
              </a:rPr>
              <a:t> en veiliger dan het trekken ervan. Hier zijn enkele redenen waarom het duwen van een kar meestal de voorkeur heeft: </a:t>
            </a:r>
          </a:p>
          <a:p>
            <a:pPr marL="171450" indent="-171450">
              <a:buFont typeface="Wingdings" pitchFamily="2" charset="2"/>
              <a:buChar char="§"/>
            </a:pPr>
            <a:r>
              <a:rPr lang="nl-NL" b="0" i="0" u="none" strike="noStrike" dirty="0">
                <a:solidFill>
                  <a:srgbClr val="0D0D0D"/>
                </a:solidFill>
                <a:effectLst/>
                <a:latin typeface="Söhne"/>
              </a:rPr>
              <a:t>Betere lichaamshouding: bij het duwen van een kar blijft de rug meestal rechter dan bij het trekken ervan. Dit helpt om de natuurlijke kromming van de wervelkolom te behouden en vermindert de belasting op de rugspieren en tussenwervelschijven.</a:t>
            </a:r>
          </a:p>
          <a:p>
            <a:pPr marL="171450" indent="-171450">
              <a:buFont typeface="Wingdings" pitchFamily="2" charset="2"/>
              <a:buChar char="§"/>
            </a:pPr>
            <a:r>
              <a:rPr lang="nl-NL" b="0" i="0" u="none" strike="noStrike" dirty="0">
                <a:solidFill>
                  <a:srgbClr val="0D0D0D"/>
                </a:solidFill>
                <a:effectLst/>
                <a:latin typeface="Söhne"/>
              </a:rPr>
              <a:t>Minder belasting op de gewrichten: Duwen maakt gebruik van de sterkere spiergroepen in de benen, zoals de quadriceps en bilspieren, in plaats van de rug- en schouderspieren die worden belast bij het trekken. Hierdoor worden de gewrichten van de rug, schouders en nek minder belast.</a:t>
            </a:r>
          </a:p>
          <a:p>
            <a:pPr marL="171450" indent="-171450">
              <a:buFont typeface="Wingdings" pitchFamily="2" charset="2"/>
              <a:buChar char="§"/>
            </a:pPr>
            <a:r>
              <a:rPr lang="nl-NL" b="0" i="0" u="none" strike="noStrike" dirty="0">
                <a:solidFill>
                  <a:srgbClr val="0D0D0D"/>
                </a:solidFill>
                <a:effectLst/>
                <a:latin typeface="Söhne"/>
              </a:rPr>
              <a:t>Betere stabiliteit: Bij het duwen van een kar is er over het algemeen meer controle en stabiliteit, omdat het gewicht van de kar zich achter de persoon bevindt. Dit vermindert het risico op kantelen of uitglijden, vooral op oneffen terrein.</a:t>
            </a:r>
          </a:p>
          <a:p>
            <a:pPr marL="171450" indent="-171450">
              <a:buFont typeface="Wingdings" pitchFamily="2" charset="2"/>
              <a:buChar char="§"/>
            </a:pPr>
            <a:r>
              <a:rPr lang="nl-NL" b="0" i="0" u="none" strike="noStrike" dirty="0">
                <a:solidFill>
                  <a:srgbClr val="0D0D0D"/>
                </a:solidFill>
                <a:effectLst/>
                <a:latin typeface="Söhne"/>
              </a:rPr>
              <a:t>Verbeterde zichtbaarheid: Door de kar te duwen, heeft de persoon een beter zicht op de route voor hen, waardoor ze obstakels gemakkelijker kunnen vermijden en de kans op ongevallen wordt verkleind.</a:t>
            </a:r>
          </a:p>
          <a:p>
            <a:pPr marL="171450" indent="-171450">
              <a:buFont typeface="Wingdings" pitchFamily="2" charset="2"/>
              <a:buChar char="§"/>
            </a:pPr>
            <a:r>
              <a:rPr lang="nl-NL" b="0" i="0" u="none" strike="noStrike" dirty="0">
                <a:solidFill>
                  <a:srgbClr val="0D0D0D"/>
                </a:solidFill>
                <a:effectLst/>
                <a:latin typeface="Söhne"/>
              </a:rPr>
              <a:t>Gemakkelijker om de kar te stoppen: Als de kar geduwd wordt, kan de persoon gemakkelijker stoppen door simpelweg de duwkracht te verminderen of de kar tegen te houden met hun lichaam. Bij het trekken van een kar kan het moeilijker zijn om de kar te stoppen, vooral als het gewicht ervan momentum heeft opgebouwd.</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17</a:t>
            </a:fld>
            <a:endParaRPr lang="nl-NL"/>
          </a:p>
        </p:txBody>
      </p:sp>
    </p:spTree>
    <p:extLst>
      <p:ext uri="{BB962C8B-B14F-4D97-AF65-F5344CB8AC3E}">
        <p14:creationId xmlns:p14="http://schemas.microsoft.com/office/powerpoint/2010/main" val="115696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Aft>
                <a:spcPts val="1000"/>
              </a:spcAft>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Bij duwen en trekken wordt er onderscheid gemaakt tussen alleen met de handen of benen duwen of trekken en het zetten van kracht met het hele lichaam (bijvoorbeeld bij het verplaatsen van een rolcontainer).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18</a:t>
            </a:fld>
            <a:endParaRPr lang="nl-NL"/>
          </a:p>
        </p:txBody>
      </p:sp>
    </p:spTree>
    <p:extLst>
      <p:ext uri="{BB962C8B-B14F-4D97-AF65-F5344CB8AC3E}">
        <p14:creationId xmlns:p14="http://schemas.microsoft.com/office/powerpoint/2010/main" val="1922350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Aft>
                <a:spcPts val="1000"/>
              </a:spcAft>
            </a:pPr>
            <a:r>
              <a:rPr lang="nl-NL" sz="1200" b="1" dirty="0">
                <a:effectLst/>
                <a:latin typeface="Calibri Light" panose="020F0302020204030204" pitchFamily="34" charset="0"/>
                <a:ea typeface="Calibri" panose="020F0502020204030204" pitchFamily="34" charset="0"/>
                <a:cs typeface="Times New Roman" panose="02020603050405020304" pitchFamily="18" charset="0"/>
              </a:rPr>
              <a:t>Instructie</a:t>
            </a:r>
          </a:p>
          <a:p>
            <a:pPr>
              <a:lnSpc>
                <a:spcPct val="115000"/>
              </a:lnSpc>
              <a:spcAft>
                <a:spcPts val="1000"/>
              </a:spcAft>
            </a:pPr>
            <a:r>
              <a:rPr lang="nl-NL" sz="1800" dirty="0">
                <a:effectLst/>
                <a:latin typeface="Calibri Light" panose="020F0302020204030204" pitchFamily="34" charset="0"/>
                <a:ea typeface="Calibri" panose="020F0502020204030204" pitchFamily="34" charset="0"/>
                <a:cs typeface="Times New Roman" panose="02020603050405020304" pitchFamily="18" charset="0"/>
              </a:rPr>
              <a:t>Zou het een verschil zijn voor je lijf om iets snel of langzaam in beweging te brengen?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a:p>
            <a:r>
              <a:rPr lang="nl-NL" b="1" dirty="0"/>
              <a:t>Antwoord: A</a:t>
            </a:r>
          </a:p>
          <a:p>
            <a:r>
              <a:rPr lang="nl-NL" b="0" i="0" u="none" strike="noStrike" dirty="0">
                <a:solidFill>
                  <a:srgbClr val="303030"/>
                </a:solidFill>
                <a:effectLst/>
                <a:latin typeface="Gudea"/>
              </a:rPr>
              <a:t>De startkracht om een kar in één ruk op gang te trekken kan makkelijk dubbel zo hoog zijn dan wanneer men diezelfde kar rustig in beweging brengt. </a:t>
            </a:r>
          </a:p>
          <a:p>
            <a:r>
              <a:rPr lang="nl-NL" b="0" i="0" u="none" strike="noStrike" dirty="0">
                <a:solidFill>
                  <a:srgbClr val="0D0D0D"/>
                </a:solidFill>
                <a:effectLst/>
                <a:latin typeface="Söhne"/>
              </a:rPr>
              <a:t>Het langzaam in beweging brengen van een kar zorgt voor een gelijkmatige verdeling van de kracht over een langere periode, wat de belasting op het lichaam vermindert. Als de kar snel wordt versneld, kan dit leiden tot overmatige spanning op spieren en gewrichten, vooral in de rug en armen.</a:t>
            </a:r>
            <a:endParaRPr lang="nl-NL" b="1"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19</a:t>
            </a:fld>
            <a:endParaRPr lang="nl-NL"/>
          </a:p>
        </p:txBody>
      </p:sp>
    </p:spTree>
    <p:extLst>
      <p:ext uri="{BB962C8B-B14F-4D97-AF65-F5344CB8AC3E}">
        <p14:creationId xmlns:p14="http://schemas.microsoft.com/office/powerpoint/2010/main" val="1422664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u="none" strike="noStrike" dirty="0">
                <a:solidFill>
                  <a:srgbClr val="0D0D0D"/>
                </a:solidFill>
                <a:effectLst/>
                <a:latin typeface="Söhne"/>
              </a:rPr>
              <a:t>Instructie</a:t>
            </a:r>
          </a:p>
          <a:p>
            <a:pPr algn="l"/>
            <a:r>
              <a:rPr lang="nl-NL" b="0" i="0" u="none" strike="noStrike" dirty="0">
                <a:solidFill>
                  <a:srgbClr val="0D0D0D"/>
                </a:solidFill>
                <a:effectLst/>
                <a:latin typeface="Söhne"/>
              </a:rPr>
              <a:t>Licht kort de verschillende onderdelen van het programma toe en maak eventueel afspraken over het stellen van vragen/delen van ervaringen. </a:t>
            </a:r>
          </a:p>
          <a:p>
            <a:pPr algn="l"/>
            <a:r>
              <a:rPr lang="nl-NL" b="0" i="0" u="none" strike="noStrike" dirty="0">
                <a:solidFill>
                  <a:srgbClr val="0D0D0D"/>
                </a:solidFill>
                <a:effectLst/>
                <a:latin typeface="Söhne"/>
              </a:rPr>
              <a:t>Hoe interactiever de sessie, hoe groter de betrokkenheid van de deelnemers.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2</a:t>
            </a:fld>
            <a:endParaRPr lang="nl-NL"/>
          </a:p>
        </p:txBody>
      </p:sp>
    </p:spTree>
    <p:extLst>
      <p:ext uri="{BB962C8B-B14F-4D97-AF65-F5344CB8AC3E}">
        <p14:creationId xmlns:p14="http://schemas.microsoft.com/office/powerpoint/2010/main" val="1496344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a:t>
            </a:r>
          </a:p>
          <a:p>
            <a:endParaRPr lang="nl-NL" b="1" dirty="0"/>
          </a:p>
          <a:p>
            <a:pPr>
              <a:lnSpc>
                <a:spcPct val="115000"/>
              </a:lnSpc>
              <a:spcAft>
                <a:spcPts val="1000"/>
              </a:spcAft>
              <a:tabLst>
                <a:tab pos="139700" algn="l"/>
                <a:tab pos="457200" algn="l"/>
              </a:tabLst>
            </a:pPr>
            <a:r>
              <a:rPr lang="nl-NL" sz="1200" b="1" dirty="0">
                <a:effectLst/>
                <a:latin typeface="Calibri Light" panose="020F0302020204030204" pitchFamily="34" charset="0"/>
                <a:ea typeface="Calibri" panose="020F0502020204030204" pitchFamily="34" charset="0"/>
                <a:cs typeface="Times New Roman" panose="02020603050405020304" pitchFamily="18" charset="0"/>
              </a:rPr>
              <a:t>Richtwaarden duwen en trekken uit de Arbocatalogus: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tabLst>
                <a:tab pos="139700" algn="l"/>
                <a:tab pos="457200" algn="l"/>
              </a:tabLst>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De richtwaarde voor duwen en trekken is 300 N (30 kg). Werkzaamheden waarbij de richtwaarde van 300 N wordt overschreden mogen alleen met hulpmiddelen of door meerdere personen worden uitgevoerd. </a:t>
            </a:r>
          </a:p>
          <a:p>
            <a:pPr>
              <a:lnSpc>
                <a:spcPct val="115000"/>
              </a:lnSpc>
              <a:spcAft>
                <a:spcPts val="1000"/>
              </a:spcAft>
              <a:tabLst>
                <a:tab pos="139700" algn="l"/>
                <a:tab pos="457200" algn="l"/>
              </a:tabLst>
            </a:pP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tabLst>
                <a:tab pos="139700" algn="l"/>
                <a:tab pos="457200" algn="l"/>
              </a:tabLst>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Frequentie werkzaamheid per dag</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a:effectLst/>
                <a:latin typeface="Calibri Light" panose="020F0302020204030204" pitchFamily="34" charset="0"/>
                <a:ea typeface="Calibri" panose="020F0502020204030204" pitchFamily="34" charset="0"/>
                <a:cs typeface="Times New Roman" panose="02020603050405020304" pitchFamily="18" charset="0"/>
              </a:rPr>
              <a:t>Maximale krachtuitoefening</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tabLst>
                <a:tab pos="139700" algn="l"/>
                <a:tab pos="457200" algn="l"/>
              </a:tabLst>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&lt; 4 x per uur			30 kg/ 300 N</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tabLst>
                <a:tab pos="139700" algn="l"/>
                <a:tab pos="457200" algn="l"/>
              </a:tabLst>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4 - 8 x per uur			25 kg/ 250 N</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tabLst>
                <a:tab pos="139700" algn="l"/>
                <a:tab pos="457200" algn="l"/>
              </a:tabLst>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8 – 16 x per uur </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a:effectLst/>
                <a:latin typeface="Calibri Light" panose="020F0302020204030204" pitchFamily="34" charset="0"/>
                <a:ea typeface="Calibri" panose="020F0502020204030204" pitchFamily="34" charset="0"/>
                <a:cs typeface="Times New Roman" panose="02020603050405020304" pitchFamily="18" charset="0"/>
              </a:rPr>
              <a:t>20 kg/ 200 N</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20</a:t>
            </a:fld>
            <a:endParaRPr lang="nl-NL"/>
          </a:p>
        </p:txBody>
      </p:sp>
    </p:spTree>
    <p:extLst>
      <p:ext uri="{BB962C8B-B14F-4D97-AF65-F5344CB8AC3E}">
        <p14:creationId xmlns:p14="http://schemas.microsoft.com/office/powerpoint/2010/main" val="273066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Belastende werkhoudingen komen veelvuldig voor binnen de metaalbewerking en </a:t>
            </a:r>
            <a:r>
              <a:rPr lang="nl-NL" sz="1200" dirty="0" err="1">
                <a:effectLst/>
                <a:latin typeface="Calibri Light" panose="020F0302020204030204" pitchFamily="34" charset="0"/>
                <a:ea typeface="Calibri" panose="020F0502020204030204" pitchFamily="34" charset="0"/>
                <a:cs typeface="Times New Roman" panose="02020603050405020304" pitchFamily="18" charset="0"/>
              </a:rPr>
              <a:t>metalektro</a:t>
            </a:r>
            <a:r>
              <a:rPr lang="nl-NL" sz="1200" dirty="0">
                <a:effectLst/>
                <a:latin typeface="Calibri Light" panose="020F0302020204030204" pitchFamily="34" charset="0"/>
                <a:ea typeface="Calibri" panose="020F0502020204030204" pitchFamily="34" charset="0"/>
                <a:cs typeface="Times New Roman" panose="02020603050405020304" pitchFamily="18" charset="0"/>
              </a:rPr>
              <a:t>. Statische werkhoudingen bijvoorbeeld bij laswerkzaamheden of werkzaamheden waarbij men langdurig op eenzelfde plaats moet staan zoals bij een draaibank, werktafel of tijdens lassen. Dynamische belasting kan optreden bij werkzaamheden als het oppakken van materialen in combinatie met tillen.</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21</a:t>
            </a:fld>
            <a:endParaRPr lang="nl-NL"/>
          </a:p>
        </p:txBody>
      </p:sp>
    </p:spTree>
    <p:extLst>
      <p:ext uri="{BB962C8B-B14F-4D97-AF65-F5344CB8AC3E}">
        <p14:creationId xmlns:p14="http://schemas.microsoft.com/office/powerpoint/2010/main" val="2162123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Aft>
                <a:spcPts val="1000"/>
              </a:spcAft>
            </a:pPr>
            <a:r>
              <a:rPr lang="nl-NL" sz="1200" b="1" dirty="0">
                <a:effectLst/>
                <a:latin typeface="Calibri Light" panose="020F0302020204030204" pitchFamily="34" charset="0"/>
                <a:ea typeface="Calibri" panose="020F0502020204030204" pitchFamily="34" charset="0"/>
                <a:cs typeface="Times New Roman" panose="02020603050405020304" pitchFamily="18" charset="0"/>
              </a:rPr>
              <a:t>Instructie</a:t>
            </a:r>
          </a:p>
          <a:p>
            <a:pPr>
              <a:lnSpc>
                <a:spcPct val="115000"/>
              </a:lnSpc>
              <a:spcAft>
                <a:spcPts val="1000"/>
              </a:spcAft>
            </a:pPr>
            <a:r>
              <a:rPr lang="nl-NL" sz="1800" dirty="0">
                <a:effectLst/>
                <a:latin typeface="Calibri Light" panose="020F0302020204030204" pitchFamily="34" charset="0"/>
                <a:ea typeface="Calibri" panose="020F0502020204030204" pitchFamily="34" charset="0"/>
                <a:cs typeface="Times New Roman" panose="02020603050405020304" pitchFamily="18" charset="0"/>
              </a:rPr>
              <a:t>We kijken hierbij naar de hoogste druk op de tussenwervelschijven. Wat denken de deelnemers, zou dit bijvoorbeeld 0 zijn bij een liggende positie?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a:p>
            <a:r>
              <a:rPr lang="nl-NL" b="1" dirty="0"/>
              <a:t>Antwoord: A</a:t>
            </a:r>
          </a:p>
          <a:p>
            <a:r>
              <a:rPr lang="nl-NL" b="0" dirty="0"/>
              <a:t>Mogelijk een verrassing, maar als we zitten hebben we de hoogste druk op onze tussenwervelschijven. Toelichting op de volgende sheet. </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22</a:t>
            </a:fld>
            <a:endParaRPr lang="nl-NL"/>
          </a:p>
        </p:txBody>
      </p:sp>
    </p:spTree>
    <p:extLst>
      <p:ext uri="{BB962C8B-B14F-4D97-AF65-F5344CB8AC3E}">
        <p14:creationId xmlns:p14="http://schemas.microsoft.com/office/powerpoint/2010/main" val="3453058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a:t>
            </a:r>
          </a:p>
          <a:p>
            <a:r>
              <a:rPr lang="nl-NL" dirty="0"/>
              <a:t>In deze tabel zien we verschillende lichaamshoudingen met druk (in Newton) op de tussenwervelschijven.</a:t>
            </a:r>
          </a:p>
          <a:p>
            <a:endParaRPr lang="nl-NL"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nl-NL" b="0" dirty="0"/>
              <a:t>Mogelijk een verrassing, maar als we zitten hebben we de hoogste druk op onze tussenwervelschijven. Zeker als we hierbij ook nog eens een gewicht in handen hebben en voorover buigen. </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b="0" dirty="0"/>
              <a:t>Denken we even terug naar de houding van de mannen bij ‘zoek de verschillen’?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l-NL"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nl-NL" b="1" dirty="0"/>
              <a:t>Tip!: vraag de deelnemers waarom de druk nooit 0 is, ook niet als we liggen in bed? </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b="0" dirty="0"/>
              <a:t>Zwaartekracht zorgt voor een continue druk op onze tussenwervels. Die is dus nooit 0 (behalve in de ruimte).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b="0" dirty="0"/>
              <a:t>Als we op onze zij liggen is de druk iets hoger, dan als we op ons rug liggen. Staand nog iets hoger en het hoogst als we zitten.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l-NL"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nl-NL" b="1" dirty="0"/>
              <a:t>Tip!: vraag waarom de druk hoger is zittend dan staand? </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b="0" dirty="0"/>
              <a:t>Dat komt omdat in een zittende positie onze rug nooit ideaal in de S-vorm gevormd is, waardoor de druk verhoogd. </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23</a:t>
            </a:fld>
            <a:endParaRPr lang="nl-NL"/>
          </a:p>
        </p:txBody>
      </p:sp>
    </p:spTree>
    <p:extLst>
      <p:ext uri="{BB962C8B-B14F-4D97-AF65-F5344CB8AC3E}">
        <p14:creationId xmlns:p14="http://schemas.microsoft.com/office/powerpoint/2010/main" val="2079349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a:t>
            </a:r>
          </a:p>
          <a:p>
            <a:r>
              <a:rPr lang="nl-NL" sz="1200" dirty="0">
                <a:effectLst/>
                <a:latin typeface="Calibri Light" panose="020F0302020204030204" pitchFamily="34" charset="0"/>
                <a:ea typeface="Calibri" panose="020F0502020204030204" pitchFamily="34" charset="0"/>
              </a:rPr>
              <a:t>Voor belastende werkhoudingen en – bewegingen geldt dat deze zoveel mogelijk moeten worden voorkomen. </a:t>
            </a:r>
          </a:p>
          <a:p>
            <a:r>
              <a:rPr lang="nl-NL" sz="1200" dirty="0">
                <a:effectLst/>
                <a:latin typeface="Calibri Light" panose="020F0302020204030204" pitchFamily="34" charset="0"/>
                <a:ea typeface="Calibri" panose="020F0502020204030204" pitchFamily="34" charset="0"/>
              </a:rPr>
              <a:t>Een lichaamsdeel mag zo min mogelijk in een extreme houding worden gebracht.</a:t>
            </a:r>
          </a:p>
          <a:p>
            <a:r>
              <a:rPr lang="nl-NL" sz="1200" dirty="0">
                <a:effectLst/>
                <a:latin typeface="Calibri Light" panose="020F0302020204030204" pitchFamily="34" charset="0"/>
                <a:ea typeface="Calibri" panose="020F0502020204030204" pitchFamily="34" charset="0"/>
              </a:rPr>
              <a:t>Algemene richtlijn: opgeteld op een werkdag mag een lichaamsdeel </a:t>
            </a:r>
            <a:r>
              <a:rPr lang="nl-NL" sz="1200" u="sng" dirty="0">
                <a:effectLst/>
                <a:latin typeface="Calibri Light" panose="020F0302020204030204" pitchFamily="34" charset="0"/>
                <a:ea typeface="Calibri" panose="020F0502020204030204" pitchFamily="34" charset="0"/>
              </a:rPr>
              <a:t>niet langer dan 2 uur in extreme houding</a:t>
            </a:r>
            <a:r>
              <a:rPr lang="nl-NL" sz="1200" dirty="0">
                <a:effectLst/>
                <a:latin typeface="Calibri Light" panose="020F0302020204030204" pitchFamily="34" charset="0"/>
                <a:ea typeface="Calibri" panose="020F0502020204030204" pitchFamily="34" charset="0"/>
              </a:rPr>
              <a:t> worden gebracht,</a:t>
            </a:r>
            <a:r>
              <a:rPr lang="nl-NL" dirty="0">
                <a:effectLst/>
              </a:rPr>
              <a:t> </a:t>
            </a:r>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24</a:t>
            </a:fld>
            <a:endParaRPr lang="nl-NL"/>
          </a:p>
        </p:txBody>
      </p:sp>
    </p:spTree>
    <p:extLst>
      <p:ext uri="{BB962C8B-B14F-4D97-AF65-F5344CB8AC3E}">
        <p14:creationId xmlns:p14="http://schemas.microsoft.com/office/powerpoint/2010/main" val="1200366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Aft>
                <a:spcPts val="1000"/>
              </a:spcAft>
            </a:pPr>
            <a:r>
              <a:rPr lang="nl-NL" sz="1800" dirty="0">
                <a:effectLst/>
                <a:latin typeface="Calibri Light" panose="020F0302020204030204" pitchFamily="34" charset="0"/>
                <a:ea typeface="Calibri" panose="020F0502020204030204" pitchFamily="34" charset="0"/>
                <a:cs typeface="Times New Roman" panose="02020603050405020304" pitchFamily="18" charset="0"/>
              </a:rPr>
              <a:t>Bij repeterende bewegingen is sprake van (in cycli) herhaalde bewegingen (in de ruimte) van de handen waarbij extreme polsstand een verzwarende factor is. </a:t>
            </a:r>
          </a:p>
          <a:p>
            <a:pPr>
              <a:lnSpc>
                <a:spcPct val="115000"/>
              </a:lnSpc>
              <a:spcAft>
                <a:spcPts val="1000"/>
              </a:spcAft>
            </a:pPr>
            <a:r>
              <a:rPr lang="nl-NL" sz="1800" dirty="0">
                <a:effectLst/>
                <a:latin typeface="Calibri Light" panose="020F0302020204030204" pitchFamily="34" charset="0"/>
                <a:ea typeface="Calibri" panose="020F0502020204030204" pitchFamily="34" charset="0"/>
                <a:cs typeface="Times New Roman" panose="02020603050405020304" pitchFamily="18" charset="0"/>
              </a:rPr>
              <a:t>Ook het vaak uitvoeren van bewegingen met de romp (draaien en bukken) en met de benen (knielen en hurken) vallen hieronder.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nl-NL" sz="1800" dirty="0">
                <a:effectLst/>
                <a:latin typeface="Calibri Light" panose="020F0302020204030204" pitchFamily="34" charset="0"/>
                <a:ea typeface="Calibri" panose="020F0502020204030204" pitchFamily="34" charset="0"/>
                <a:cs typeface="Times New Roman" panose="02020603050405020304" pitchFamily="18" charset="0"/>
              </a:rPr>
              <a:t>In de metaalbewerking en </a:t>
            </a:r>
            <a:r>
              <a:rPr lang="nl-NL" sz="1800" dirty="0" err="1">
                <a:effectLst/>
                <a:latin typeface="Calibri Light" panose="020F0302020204030204" pitchFamily="34" charset="0"/>
                <a:ea typeface="Calibri" panose="020F0502020204030204" pitchFamily="34" charset="0"/>
                <a:cs typeface="Times New Roman" panose="02020603050405020304" pitchFamily="18" charset="0"/>
              </a:rPr>
              <a:t>metalektro</a:t>
            </a:r>
            <a:r>
              <a:rPr lang="nl-NL" sz="1800" dirty="0">
                <a:effectLst/>
                <a:latin typeface="Calibri Light" panose="020F0302020204030204" pitchFamily="34" charset="0"/>
                <a:ea typeface="Calibri" panose="020F0502020204030204" pitchFamily="34" charset="0"/>
                <a:cs typeface="Times New Roman" panose="02020603050405020304" pitchFamily="18" charset="0"/>
              </a:rPr>
              <a:t> komen repeterende bewegingen onder meer voor bij lopende bandachtige werkzaamheden en assemblage van producten.</a:t>
            </a:r>
          </a:p>
          <a:p>
            <a:pPr>
              <a:lnSpc>
                <a:spcPct val="115000"/>
              </a:lnSpc>
              <a:spcAft>
                <a:spcPts val="1000"/>
              </a:spcAft>
            </a:pPr>
            <a:endParaRPr lang="nl-NL" sz="1800" dirty="0">
              <a:effectLst/>
              <a:latin typeface="Calibri Light" panose="020F0302020204030204" pitchFamily="34" charset="0"/>
              <a:ea typeface="Calibri" panose="020F0502020204030204" pitchFamily="34" charset="0"/>
              <a:cs typeface="Times New Roman" panose="02020603050405020304" pitchFamily="18" charset="0"/>
            </a:endParaRPr>
          </a:p>
          <a:p>
            <a:pPr marL="1346200" indent="-1346200">
              <a:lnSpc>
                <a:spcPct val="115000"/>
              </a:lnSpc>
              <a:spcAft>
                <a:spcPts val="1000"/>
              </a:spcAft>
            </a:pPr>
            <a:r>
              <a:rPr lang="nl-NL" sz="1100" b="1" dirty="0">
                <a:effectLst/>
                <a:latin typeface="Calibri Light" panose="020F0302020204030204" pitchFamily="34" charset="0"/>
                <a:ea typeface="Calibri" panose="020F0502020204030204" pitchFamily="34" charset="0"/>
                <a:cs typeface="Times New Roman" panose="02020603050405020304" pitchFamily="18" charset="0"/>
              </a:rPr>
              <a:t>Definitie:</a:t>
            </a:r>
            <a:r>
              <a:rPr lang="nl-NL" sz="1100" dirty="0">
                <a:effectLst/>
                <a:latin typeface="Calibri Light" panose="020F0302020204030204" pitchFamily="34" charset="0"/>
                <a:ea typeface="Calibri" panose="020F0502020204030204" pitchFamily="34" charset="0"/>
                <a:cs typeface="Times New Roman" panose="02020603050405020304" pitchFamily="18" charset="0"/>
              </a:rPr>
              <a:t> 		</a:t>
            </a:r>
          </a:p>
          <a:p>
            <a:pPr marL="1346200" indent="-1346200">
              <a:lnSpc>
                <a:spcPct val="115000"/>
              </a:lnSpc>
              <a:spcAft>
                <a:spcPts val="1000"/>
              </a:spcAft>
            </a:pPr>
            <a:r>
              <a:rPr lang="nl-NL" sz="1100" dirty="0">
                <a:effectLst/>
                <a:latin typeface="Calibri Light" panose="020F0302020204030204" pitchFamily="34" charset="0"/>
                <a:ea typeface="Calibri" panose="020F0502020204030204" pitchFamily="34" charset="0"/>
                <a:cs typeface="Times New Roman" panose="02020603050405020304" pitchFamily="18" charset="0"/>
              </a:rPr>
              <a:t>Een beweging met de handen, armen en/of vingers die steeds wordt herhaald (meer dan 2 keer per minuut). Bewegingen worden repeterend genoemd: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15000"/>
              </a:lnSpc>
              <a:spcAft>
                <a:spcPts val="1000"/>
              </a:spcAft>
              <a:buFont typeface="Wingdings" pitchFamily="2" charset="2"/>
              <a:buChar char=""/>
              <a:tabLst>
                <a:tab pos="1600200" algn="l"/>
              </a:tabLst>
            </a:pPr>
            <a:r>
              <a:rPr lang="nl-NL" sz="1100" dirty="0">
                <a:effectLst/>
                <a:latin typeface="Calibri Light" panose="020F0302020204030204" pitchFamily="34" charset="0"/>
                <a:ea typeface="Calibri" panose="020F0502020204030204" pitchFamily="34" charset="0"/>
                <a:cs typeface="Times New Roman" panose="02020603050405020304" pitchFamily="18" charset="0"/>
              </a:rPr>
              <a:t>Wanneer deze, verdeeld over de dag, tenminste 2 uur worden uitgevoerd, of;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15000"/>
              </a:lnSpc>
              <a:spcAft>
                <a:spcPts val="1000"/>
              </a:spcAft>
              <a:buFont typeface="Wingdings" pitchFamily="2" charset="2"/>
              <a:buChar char=""/>
              <a:tabLst>
                <a:tab pos="1600200" algn="l"/>
              </a:tabLst>
            </a:pPr>
            <a:r>
              <a:rPr lang="nl-NL" sz="1100" dirty="0">
                <a:effectLst/>
                <a:latin typeface="Calibri Light" panose="020F0302020204030204" pitchFamily="34" charset="0"/>
                <a:ea typeface="Calibri" panose="020F0502020204030204" pitchFamily="34" charset="0"/>
                <a:cs typeface="Times New Roman" panose="02020603050405020304" pitchFamily="18" charset="0"/>
              </a:rPr>
              <a:t>Wanneer deze minimaal 1 uur ononderbroken worden uitgevoerd.</a:t>
            </a:r>
            <a:r>
              <a:rPr lang="nl-NL" sz="1100" dirty="0">
                <a:effectLst/>
                <a:latin typeface="Calibri" panose="020F0502020204030204" pitchFamily="34" charset="0"/>
                <a:ea typeface="Calibri" panose="020F0502020204030204" pitchFamily="34" charset="0"/>
                <a:cs typeface="Times New Roman" panose="02020603050405020304" pitchFamily="18" charset="0"/>
              </a:rPr>
              <a:t> </a:t>
            </a:r>
          </a:p>
          <a:p>
            <a:pPr marL="914400" lvl="2" indent="0">
              <a:lnSpc>
                <a:spcPct val="115000"/>
              </a:lnSpc>
              <a:spcAft>
                <a:spcPts val="1000"/>
              </a:spcAft>
              <a:buFontTx/>
              <a:buNone/>
              <a:tabLst>
                <a:tab pos="1600200" algn="l"/>
              </a:tabLst>
            </a:pPr>
            <a:endParaRPr lang="nl-NL" sz="1100" dirty="0">
              <a:effectLst/>
              <a:latin typeface="Calibri" panose="020F0502020204030204" pitchFamily="34" charset="0"/>
              <a:cs typeface="Times New Roman" panose="02020603050405020304" pitchFamily="18" charset="0"/>
            </a:endParaRPr>
          </a:p>
          <a:p>
            <a:pPr marL="914400" lvl="2" indent="0">
              <a:lnSpc>
                <a:spcPct val="115000"/>
              </a:lnSpc>
              <a:spcAft>
                <a:spcPts val="1000"/>
              </a:spcAft>
              <a:buFontTx/>
              <a:buNone/>
              <a:tabLst>
                <a:tab pos="1600200" algn="l"/>
              </a:tabLst>
            </a:pPr>
            <a:r>
              <a:rPr lang="nl-NL" dirty="0"/>
              <a:t>Let op: </a:t>
            </a:r>
            <a:r>
              <a:rPr lang="nl-NL" sz="1100" dirty="0">
                <a:effectLst/>
                <a:latin typeface="Calibri Light" panose="020F0302020204030204" pitchFamily="34" charset="0"/>
                <a:ea typeface="Calibri" panose="020F0502020204030204" pitchFamily="34" charset="0"/>
                <a:cs typeface="Times New Roman" panose="02020603050405020304" pitchFamily="18" charset="0"/>
              </a:rPr>
              <a:t>Het vasthouden van een gewicht, bijvoorbeeld een gereedschap, is repeterend als het gewicht </a:t>
            </a:r>
            <a:r>
              <a:rPr lang="nl-NL" sz="1100" u="sng" dirty="0">
                <a:effectLst/>
                <a:latin typeface="Calibri Light" panose="020F0302020204030204" pitchFamily="34" charset="0"/>
                <a:ea typeface="Calibri" panose="020F0502020204030204" pitchFamily="34" charset="0"/>
                <a:cs typeface="Times New Roman" panose="02020603050405020304" pitchFamily="18" charset="0"/>
              </a:rPr>
              <a:t>minder dan 3 kilo is</a:t>
            </a:r>
            <a:r>
              <a:rPr lang="nl-NL" sz="1100" dirty="0">
                <a:effectLst/>
                <a:latin typeface="Calibri Light" panose="020F0302020204030204" pitchFamily="34" charset="0"/>
                <a:ea typeface="Calibri" panose="020F0502020204030204" pitchFamily="34" charset="0"/>
                <a:cs typeface="Times New Roman" panose="02020603050405020304" pitchFamily="18" charset="0"/>
              </a:rPr>
              <a:t>. Bij een zwaarder gewicht is er sprake van tillen of dragen.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25</a:t>
            </a:fld>
            <a:endParaRPr lang="nl-NL"/>
          </a:p>
        </p:txBody>
      </p:sp>
    </p:spTree>
    <p:extLst>
      <p:ext uri="{BB962C8B-B14F-4D97-AF65-F5344CB8AC3E}">
        <p14:creationId xmlns:p14="http://schemas.microsoft.com/office/powerpoint/2010/main" val="3088623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346200" indent="-1346200">
              <a:lnSpc>
                <a:spcPct val="115000"/>
              </a:lnSpc>
              <a:spcAft>
                <a:spcPts val="1000"/>
              </a:spcAft>
            </a:pPr>
            <a:r>
              <a:rPr lang="nl-NL"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Van zittend werk is sprake als er meer dan 1 uur per dag zittend wordt gewerkt. Voor deze </a:t>
            </a:r>
            <a:r>
              <a:rPr lang="nl-NL" sz="1200"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arbocatalogus</a:t>
            </a:r>
            <a:r>
              <a:rPr lang="nl-NL"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beperken we dit onderdeel tot zittend werk op kantoor. Vooral omdat zittend werk in</a:t>
            </a:r>
          </a:p>
          <a:p>
            <a:pPr marL="1346200" indent="-1346200">
              <a:lnSpc>
                <a:spcPct val="115000"/>
              </a:lnSpc>
              <a:spcAft>
                <a:spcPts val="1000"/>
              </a:spcAft>
            </a:pPr>
            <a:r>
              <a:rPr lang="nl-NL"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de productieomgeving juist moet worden gestimuleerd.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1346200" indent="-1346200">
              <a:lnSpc>
                <a:spcPct val="115000"/>
              </a:lnSpc>
              <a:spcAft>
                <a:spcPts val="1000"/>
              </a:spcAft>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Zittend werk lijkt lichte arbeid, maar doordat langdurig in dezelfde houding wordt gewerkt kunnen gezondheidsklachten ontstaan. Er kunnen klachten ontstaan aan onderrug, nek en of schouders. Toch verdient zittend werk de voorkeur boven staand werk. Alleen als grote krachten uitgeoefend moeten worden, met grote voorwerpen gewerkt moet worden of ver gereikt moet worden, kan het beter zijn om een </a:t>
            </a:r>
            <a:r>
              <a:rPr lang="nl-NL" sz="1200" dirty="0" err="1">
                <a:effectLst/>
                <a:latin typeface="Calibri Light" panose="020F0302020204030204" pitchFamily="34" charset="0"/>
                <a:ea typeface="Calibri" panose="020F0502020204030204" pitchFamily="34" charset="0"/>
                <a:cs typeface="Times New Roman" panose="02020603050405020304" pitchFamily="18" charset="0"/>
              </a:rPr>
              <a:t>stawerkplek</a:t>
            </a:r>
            <a:r>
              <a:rPr lang="nl-NL" sz="1200" dirty="0">
                <a:effectLst/>
                <a:latin typeface="Calibri Light" panose="020F0302020204030204" pitchFamily="34" charset="0"/>
                <a:ea typeface="Calibri" panose="020F0502020204030204" pitchFamily="34" charset="0"/>
                <a:cs typeface="Times New Roman" panose="02020603050405020304" pitchFamily="18" charset="0"/>
              </a:rPr>
              <a:t> in te richten.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tabLst>
                <a:tab pos="139700" algn="l"/>
                <a:tab pos="180340" algn="l"/>
              </a:tabLst>
            </a:pPr>
            <a:endParaRPr lang="nl-NL" sz="12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15000"/>
              </a:lnSpc>
              <a:spcAft>
                <a:spcPts val="1000"/>
              </a:spcAft>
              <a:tabLst>
                <a:tab pos="139700" algn="l"/>
                <a:tab pos="180340" algn="l"/>
              </a:tabLst>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In de metaalbewerking en </a:t>
            </a:r>
            <a:r>
              <a:rPr lang="nl-NL" sz="1200" dirty="0" err="1">
                <a:effectLst/>
                <a:latin typeface="Calibri Light" panose="020F0302020204030204" pitchFamily="34" charset="0"/>
                <a:ea typeface="Calibri" panose="020F0502020204030204" pitchFamily="34" charset="0"/>
                <a:cs typeface="Times New Roman" panose="02020603050405020304" pitchFamily="18" charset="0"/>
              </a:rPr>
              <a:t>metalektro</a:t>
            </a:r>
            <a:r>
              <a:rPr lang="nl-NL" sz="1200" dirty="0">
                <a:effectLst/>
                <a:latin typeface="Calibri Light" panose="020F0302020204030204" pitchFamily="34" charset="0"/>
                <a:ea typeface="Calibri" panose="020F0502020204030204" pitchFamily="34" charset="0"/>
                <a:cs typeface="Times New Roman" panose="02020603050405020304" pitchFamily="18" charset="0"/>
              </a:rPr>
              <a:t> komt zittend werk voor bij werkzaamheden op kantoor zoals beeldschermwerk.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27</a:t>
            </a:fld>
            <a:endParaRPr lang="nl-NL"/>
          </a:p>
        </p:txBody>
      </p:sp>
    </p:spTree>
    <p:extLst>
      <p:ext uri="{BB962C8B-B14F-4D97-AF65-F5344CB8AC3E}">
        <p14:creationId xmlns:p14="http://schemas.microsoft.com/office/powerpoint/2010/main" val="3079353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a:t>
            </a:r>
          </a:p>
          <a:p>
            <a:pPr algn="just">
              <a:lnSpc>
                <a:spcPct val="115000"/>
              </a:lnSpc>
              <a:spcAft>
                <a:spcPts val="1000"/>
              </a:spcAft>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Er is nog geen internationale wetgeving of richtlijn om zittend gedrag te beperken, omdat onderzoek nog in de kinderschoenen staat. Ook de Nederlandse wetgeving kent geen specifieke richtlijnen waar werkgevers zich aan moeten houden. Wel is zitten opgenomen in een beweegrichtlijn, waarin wordt geadviseerd om stil zitten te voorkomen.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nl-NL" sz="1200" dirty="0">
                <a:effectLst/>
                <a:latin typeface="Calibri Light" panose="020F0302020204030204" pitchFamily="34" charset="0"/>
                <a:ea typeface="Calibri" panose="020F0502020204030204" pitchFamily="34" charset="0"/>
                <a:cs typeface="Times New Roman" panose="02020603050405020304" pitchFamily="18" charset="0"/>
              </a:rPr>
              <a:t>Voor dit onderdeel zijn </a:t>
            </a:r>
            <a:r>
              <a:rPr lang="nl-NL" sz="1200" b="1" dirty="0">
                <a:effectLst/>
                <a:latin typeface="Calibri Light" panose="020F0302020204030204" pitchFamily="34" charset="0"/>
                <a:ea typeface="Calibri" panose="020F0502020204030204" pitchFamily="34" charset="0"/>
                <a:cs typeface="Times New Roman" panose="02020603050405020304" pitchFamily="18" charset="0"/>
              </a:rPr>
              <a:t>geen</a:t>
            </a:r>
            <a:r>
              <a:rPr lang="nl-NL" sz="1200" dirty="0">
                <a:effectLst/>
                <a:latin typeface="Calibri Light" panose="020F0302020204030204" pitchFamily="34" charset="0"/>
                <a:ea typeface="Calibri" panose="020F0502020204030204" pitchFamily="34" charset="0"/>
                <a:cs typeface="Times New Roman" panose="02020603050405020304" pitchFamily="18" charset="0"/>
              </a:rPr>
              <a:t> richtwaarden opgenomen, maar zijn in de </a:t>
            </a:r>
            <a:r>
              <a:rPr lang="nl-NL" sz="1200" dirty="0" err="1">
                <a:effectLst/>
                <a:latin typeface="Calibri Light" panose="020F0302020204030204" pitchFamily="34" charset="0"/>
                <a:ea typeface="Calibri" panose="020F0502020204030204" pitchFamily="34" charset="0"/>
                <a:cs typeface="Times New Roman" panose="02020603050405020304" pitchFamily="18" charset="0"/>
              </a:rPr>
              <a:t>factsheets</a:t>
            </a:r>
            <a:r>
              <a:rPr lang="nl-NL" sz="1200" dirty="0">
                <a:effectLst/>
                <a:latin typeface="Calibri Light" panose="020F0302020204030204" pitchFamily="34" charset="0"/>
                <a:ea typeface="Calibri" panose="020F0502020204030204" pitchFamily="34" charset="0"/>
                <a:cs typeface="Times New Roman" panose="02020603050405020304" pitchFamily="18" charset="0"/>
              </a:rPr>
              <a:t> voorbeelden uitgewerkt om bewegen te bevorderen en zittend werk op een gezonde manier uit te voeren.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28</a:t>
            </a:fld>
            <a:endParaRPr lang="nl-NL"/>
          </a:p>
        </p:txBody>
      </p:sp>
    </p:spTree>
    <p:extLst>
      <p:ext uri="{BB962C8B-B14F-4D97-AF65-F5344CB8AC3E}">
        <p14:creationId xmlns:p14="http://schemas.microsoft.com/office/powerpoint/2010/main" val="3395005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eindigen deze </a:t>
            </a:r>
            <a:r>
              <a:rPr lang="nl-NL" dirty="0" err="1"/>
              <a:t>toolbox</a:t>
            </a:r>
            <a:r>
              <a:rPr lang="nl-NL" dirty="0"/>
              <a:t> met een aantal stellingen om te kijken hoe jij met fysieke belasting omgaat. </a:t>
            </a:r>
          </a:p>
          <a:p>
            <a:r>
              <a:rPr lang="nl-NL" dirty="0"/>
              <a:t>Verder kijken we ook hoe we het hier doen bij ons in het bedrijf en wat we kunnen oplossen. </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29</a:t>
            </a:fld>
            <a:endParaRPr lang="nl-NL"/>
          </a:p>
        </p:txBody>
      </p:sp>
    </p:spTree>
    <p:extLst>
      <p:ext uri="{BB962C8B-B14F-4D97-AF65-F5344CB8AC3E}">
        <p14:creationId xmlns:p14="http://schemas.microsoft.com/office/powerpoint/2010/main" val="461069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b="1" dirty="0"/>
              <a:t>Antwoord:</a:t>
            </a:r>
            <a:r>
              <a:rPr lang="nl-NL" dirty="0"/>
              <a:t> beide kan goed zijn….</a:t>
            </a:r>
          </a:p>
          <a:p>
            <a:pPr>
              <a:defRPr/>
            </a:pPr>
            <a:r>
              <a:rPr lang="nl-NL" dirty="0"/>
              <a:t>Het is slim om stil te staan bij een efficiënte uitvoering van het werk en hoe je het op een gezonde wijze kunt doen. Soms die je iets al heel lang en hoef je hier niet meer bij stil te staan. Let echter wel op ingesleten patronen die niet altijd gezond zijn. </a:t>
            </a:r>
          </a:p>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30</a:t>
            </a:fld>
            <a:endParaRPr lang="nl-NL"/>
          </a:p>
        </p:txBody>
      </p:sp>
    </p:spTree>
    <p:extLst>
      <p:ext uri="{BB962C8B-B14F-4D97-AF65-F5344CB8AC3E}">
        <p14:creationId xmlns:p14="http://schemas.microsoft.com/office/powerpoint/2010/main" val="2745814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a:t>
            </a:r>
            <a:r>
              <a:rPr lang="nl-NL" dirty="0"/>
              <a:t> vraag de deelnemers na te denken op welke wijze het lichaam fysiek kan worden belast. Wat is fysieke belasting eigenlijk? Wat doe je dan? </a:t>
            </a:r>
          </a:p>
          <a:p>
            <a:endParaRPr lang="nl-NL" dirty="0"/>
          </a:p>
          <a:p>
            <a:r>
              <a:rPr lang="nl-NL" b="1" dirty="0"/>
              <a:t>Antwoord: D</a:t>
            </a:r>
            <a:r>
              <a:rPr lang="nl-NL" dirty="0"/>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Er zijn verschillende vormen van fysieke belasting, oftewel manieren om je lichaam fysiek te belasten. Binnen de Metaal zien we voornamelijk de volgende vormen van fysieke belasting (zie ook volgende sheet): </a:t>
            </a:r>
          </a:p>
          <a:p>
            <a:r>
              <a:rPr lang="nl-NL" dirty="0"/>
              <a:t>- tillen en dragen</a:t>
            </a:r>
          </a:p>
          <a:p>
            <a:r>
              <a:rPr lang="nl-NL" dirty="0"/>
              <a:t>- duwen en trekken</a:t>
            </a:r>
          </a:p>
          <a:p>
            <a:r>
              <a:rPr lang="nl-NL" dirty="0"/>
              <a:t>- belastende werkhoudingen </a:t>
            </a:r>
          </a:p>
          <a:p>
            <a:r>
              <a:rPr lang="nl-NL" dirty="0"/>
              <a:t>- repeterende bewegingen </a:t>
            </a:r>
          </a:p>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3</a:t>
            </a:fld>
            <a:endParaRPr lang="nl-NL"/>
          </a:p>
        </p:txBody>
      </p:sp>
    </p:spTree>
    <p:extLst>
      <p:ext uri="{BB962C8B-B14F-4D97-AF65-F5344CB8AC3E}">
        <p14:creationId xmlns:p14="http://schemas.microsoft.com/office/powerpoint/2010/main" val="3288450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b="1" dirty="0"/>
              <a:t>Antwoord:</a:t>
            </a:r>
            <a:r>
              <a:rPr lang="nl-NL" dirty="0"/>
              <a:t> </a:t>
            </a:r>
            <a:r>
              <a:rPr lang="nl-NL" b="0" dirty="0"/>
              <a:t>kan beide goed zijn…</a:t>
            </a:r>
          </a:p>
          <a:p>
            <a:pPr>
              <a:defRPr/>
            </a:pPr>
            <a:r>
              <a:rPr lang="nl-NL" b="0" dirty="0"/>
              <a:t>Dit ligt uiteraard aan het type werk dat je doet. Werk kan zorgen voor training van het lichaam en fitheid, echter is het zinvol om juist met sport dit extra te ondersteunen. Hoe sterker je lijf hoe hoger je belastbaarheid. Vaak is werk toch eenzijdig op een bepaald gebied. Misschien til je veel, maar doe je weinig aan je uithoudingsvermogen. Of je zit op kantoor, dan moet je extra bewegen. </a:t>
            </a:r>
            <a:endParaRPr lang="nl-NL" dirty="0"/>
          </a:p>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31</a:t>
            </a:fld>
            <a:endParaRPr lang="nl-NL"/>
          </a:p>
        </p:txBody>
      </p:sp>
    </p:spTree>
    <p:extLst>
      <p:ext uri="{BB962C8B-B14F-4D97-AF65-F5344CB8AC3E}">
        <p14:creationId xmlns:p14="http://schemas.microsoft.com/office/powerpoint/2010/main" val="3201136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b="1" dirty="0"/>
              <a:t>Antwoord:</a:t>
            </a:r>
            <a:r>
              <a:rPr lang="nl-NL" dirty="0"/>
              <a:t> (hopelijk) A</a:t>
            </a:r>
          </a:p>
          <a:p>
            <a:pPr>
              <a:defRPr/>
            </a:pPr>
            <a:r>
              <a:rPr lang="nl-NL" dirty="0"/>
              <a:t>Denk hierbij aan overmatig alcohol gebruik, te weinig slaap, roken, drugs (lifestyle)</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32</a:t>
            </a:fld>
            <a:endParaRPr lang="nl-NL"/>
          </a:p>
        </p:txBody>
      </p:sp>
    </p:spTree>
    <p:extLst>
      <p:ext uri="{BB962C8B-B14F-4D97-AF65-F5344CB8AC3E}">
        <p14:creationId xmlns:p14="http://schemas.microsoft.com/office/powerpoint/2010/main" val="35068246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Antwoord:</a:t>
            </a:r>
            <a:r>
              <a:rPr lang="nl-NL" dirty="0"/>
              <a:t> Waar EN niet waar. Lichamelijke overbelasting kan leiden tot rugklachten (komt meeste voor), maar ook tot spier- pees- bandenklachten (weke delen) en tot klachten van de gewrichten. </a:t>
            </a:r>
          </a:p>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33</a:t>
            </a:fld>
            <a:endParaRPr lang="nl-NL"/>
          </a:p>
        </p:txBody>
      </p:sp>
    </p:spTree>
    <p:extLst>
      <p:ext uri="{BB962C8B-B14F-4D97-AF65-F5344CB8AC3E}">
        <p14:creationId xmlns:p14="http://schemas.microsoft.com/office/powerpoint/2010/main" val="3880247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NL" b="1" dirty="0"/>
              <a:t>Antwoord:</a:t>
            </a:r>
            <a:r>
              <a:rPr lang="nl-NL" dirty="0"/>
              <a:t> (hopelijk) B</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Belangrijk is om klachten van het lichaam serieus te nemen. Dus doe niet stoer, maar trek aan de bel als je lijf dat nodig heeft. </a:t>
            </a:r>
          </a:p>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34</a:t>
            </a:fld>
            <a:endParaRPr lang="nl-NL"/>
          </a:p>
        </p:txBody>
      </p:sp>
    </p:spTree>
    <p:extLst>
      <p:ext uri="{BB962C8B-B14F-4D97-AF65-F5344CB8AC3E}">
        <p14:creationId xmlns:p14="http://schemas.microsoft.com/office/powerpoint/2010/main" val="27670090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b="1" dirty="0"/>
              <a:t>Antwoord</a:t>
            </a:r>
            <a:r>
              <a:rPr lang="nl-NL" dirty="0"/>
              <a:t>: Niet waar</a:t>
            </a:r>
          </a:p>
          <a:p>
            <a:pPr>
              <a:defRPr/>
            </a:pPr>
            <a:endParaRPr lang="nl-NL" dirty="0"/>
          </a:p>
          <a:p>
            <a:pPr>
              <a:defRPr/>
            </a:pPr>
            <a:r>
              <a:rPr lang="nl-NL" b="0" i="0" u="none" strike="noStrike" dirty="0">
                <a:solidFill>
                  <a:srgbClr val="0D0D0D"/>
                </a:solidFill>
                <a:effectLst/>
                <a:latin typeface="Söhne"/>
              </a:rPr>
              <a:t>Het is belangrijk op te merken dat de effectiviteit van het gebruik van tilhulpmiddelen afhankelijk is van verschillende factoren, waaronder de aard van het werk, de beschikbaarheid en toegankelijkheid van tilhulpmiddelen, de training en vaardigheid van het personeel, en de specifieke omstandigheden van elke situatie. In sommige gevallen kan handmatig tillen sneller zijn, maar dit gaat vaak ten koste van de gezondheid en veiligheid van werknemers op lange termijn.</a:t>
            </a:r>
            <a:endParaRPr lang="nl-NL" dirty="0"/>
          </a:p>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35</a:t>
            </a:fld>
            <a:endParaRPr lang="nl-NL"/>
          </a:p>
        </p:txBody>
      </p:sp>
    </p:spTree>
    <p:extLst>
      <p:ext uri="{BB962C8B-B14F-4D97-AF65-F5344CB8AC3E}">
        <p14:creationId xmlns:p14="http://schemas.microsoft.com/office/powerpoint/2010/main" val="35270781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b="1" dirty="0"/>
              <a:t>Antwoord: </a:t>
            </a:r>
          </a:p>
          <a:p>
            <a:pPr>
              <a:defRPr/>
            </a:pPr>
            <a:r>
              <a:rPr lang="nl-NL" dirty="0"/>
              <a:t>Niet waar. Leeftijd heeft zeker invloed op iemands fysieke belastbaarheid. </a:t>
            </a:r>
          </a:p>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36</a:t>
            </a:fld>
            <a:endParaRPr lang="nl-NL"/>
          </a:p>
        </p:txBody>
      </p:sp>
    </p:spTree>
    <p:extLst>
      <p:ext uri="{BB962C8B-B14F-4D97-AF65-F5344CB8AC3E}">
        <p14:creationId xmlns:p14="http://schemas.microsoft.com/office/powerpoint/2010/main" val="17974287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NL" b="1" dirty="0"/>
              <a:t>Antwoord: </a:t>
            </a:r>
          </a:p>
          <a:p>
            <a:pPr>
              <a:defRPr/>
            </a:pPr>
            <a:r>
              <a:rPr lang="nl-NL" dirty="0"/>
              <a:t>Waar. Deze techniek is te belastend voor de knieën en daarbij in de praktijk vaak niet uitvoerbaar. Beter is om te kiezen voor de gewichthefferstechniek. </a:t>
            </a:r>
          </a:p>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37</a:t>
            </a:fld>
            <a:endParaRPr lang="nl-NL"/>
          </a:p>
        </p:txBody>
      </p:sp>
    </p:spTree>
    <p:extLst>
      <p:ext uri="{BB962C8B-B14F-4D97-AF65-F5344CB8AC3E}">
        <p14:creationId xmlns:p14="http://schemas.microsoft.com/office/powerpoint/2010/main" val="20412170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NL" b="1" dirty="0"/>
              <a:t>Antwoord: </a:t>
            </a:r>
          </a:p>
          <a:p>
            <a:pPr>
              <a:defRPr/>
            </a:pPr>
            <a:r>
              <a:rPr lang="nl-NL" dirty="0"/>
              <a:t>Niet waar. 2 handen geeft meer symmetrie daardoor een rechtere rug.</a:t>
            </a:r>
          </a:p>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38</a:t>
            </a:fld>
            <a:endParaRPr lang="nl-NL"/>
          </a:p>
        </p:txBody>
      </p:sp>
    </p:spTree>
    <p:extLst>
      <p:ext uri="{BB962C8B-B14F-4D97-AF65-F5344CB8AC3E}">
        <p14:creationId xmlns:p14="http://schemas.microsoft.com/office/powerpoint/2010/main" val="22027849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NL" b="1" dirty="0"/>
              <a:t>Antwoord: </a:t>
            </a:r>
          </a:p>
          <a:p>
            <a:pPr>
              <a:defRPr/>
            </a:pPr>
            <a:r>
              <a:rPr lang="nl-NL" dirty="0"/>
              <a:t>Niet waar; bij trekken meer afschuifkrachten op de onderrug.</a:t>
            </a:r>
            <a:r>
              <a:rPr lang="nl-NL" baseline="0" dirty="0"/>
              <a:t> </a:t>
            </a:r>
            <a:endParaRPr lang="nl-NL" dirty="0"/>
          </a:p>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39</a:t>
            </a:fld>
            <a:endParaRPr lang="nl-NL"/>
          </a:p>
        </p:txBody>
      </p:sp>
    </p:spTree>
    <p:extLst>
      <p:ext uri="{BB962C8B-B14F-4D97-AF65-F5344CB8AC3E}">
        <p14:creationId xmlns:p14="http://schemas.microsoft.com/office/powerpoint/2010/main" val="19435134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a:t>
            </a:r>
          </a:p>
          <a:p>
            <a:r>
              <a:rPr lang="nl-NL" b="0" dirty="0"/>
              <a:t>Voeg hier de resultaten toe van de verbetercheck die is ingevuld. </a:t>
            </a:r>
          </a:p>
          <a:p>
            <a:r>
              <a:rPr lang="nl-NL" b="0" dirty="0"/>
              <a:t>In het volgende deel zoomen we hierop in. </a:t>
            </a:r>
          </a:p>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40</a:t>
            </a:fld>
            <a:endParaRPr lang="nl-NL"/>
          </a:p>
        </p:txBody>
      </p:sp>
    </p:spTree>
    <p:extLst>
      <p:ext uri="{BB962C8B-B14F-4D97-AF65-F5344CB8AC3E}">
        <p14:creationId xmlns:p14="http://schemas.microsoft.com/office/powerpoint/2010/main" val="478092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Definities: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sz="1800" dirty="0">
                <a:effectLst/>
                <a:latin typeface="Calibri Light" panose="020F0302020204030204" pitchFamily="34" charset="0"/>
                <a:ea typeface="Calibri" panose="020F0502020204030204" pitchFamily="34" charset="0"/>
                <a:cs typeface="Times New Roman" panose="02020603050405020304" pitchFamily="18" charset="0"/>
              </a:rPr>
              <a:t>Tillen: 			Bij tillen wordt een object met de hand(en) beetgepakt en vervolgens zonder mechanische hulpmiddelen verticaal verplaatst, zonder dat de taakuitvoerder zich lopend verplaatst.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b="0" dirty="0"/>
              <a:t>Dragen: 			</a:t>
            </a:r>
            <a:r>
              <a:rPr lang="nl-NL" sz="1800" b="0" dirty="0">
                <a:effectLst/>
                <a:latin typeface="Calibri Light" panose="020F0302020204030204" pitchFamily="34" charset="0"/>
                <a:cs typeface="Times New Roman" panose="02020603050405020304" pitchFamily="18" charset="0"/>
              </a:rPr>
              <a:t>H</a:t>
            </a:r>
            <a:r>
              <a:rPr lang="nl-NL" sz="1800" b="0" dirty="0">
                <a:effectLst/>
                <a:latin typeface="Calibri Light" panose="020F0302020204030204" pitchFamily="34" charset="0"/>
                <a:ea typeface="Calibri" panose="020F0502020204030204" pitchFamily="34" charset="0"/>
                <a:cs typeface="Times New Roman" panose="02020603050405020304" pitchFamily="18" charset="0"/>
              </a:rPr>
              <a:t>et </a:t>
            </a:r>
            <a:r>
              <a:rPr lang="nl-NL" sz="1800" dirty="0">
                <a:effectLst/>
                <a:latin typeface="Calibri Light" panose="020F0302020204030204" pitchFamily="34" charset="0"/>
                <a:ea typeface="Calibri" panose="020F0502020204030204" pitchFamily="34" charset="0"/>
                <a:cs typeface="Times New Roman" panose="02020603050405020304" pitchFamily="18" charset="0"/>
              </a:rPr>
              <a:t>vasthouden van de last terwijl de medewerker zich lopend verplaatst.</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sz="1800" dirty="0">
                <a:effectLst/>
                <a:latin typeface="Calibri Light" panose="020F0302020204030204" pitchFamily="34" charset="0"/>
                <a:ea typeface="Calibri" panose="020F0502020204030204" pitchFamily="34" charset="0"/>
                <a:cs typeface="Times New Roman" panose="02020603050405020304" pitchFamily="18" charset="0"/>
              </a:rPr>
              <a:t>Duwen en trekken: 		H</a:t>
            </a:r>
            <a:r>
              <a:rPr lang="nl-NL" sz="1800" dirty="0">
                <a:effectLst/>
                <a:latin typeface="Calibri Light" panose="020F0302020204030204" pitchFamily="34" charset="0"/>
                <a:ea typeface="Calibri" panose="020F0502020204030204" pitchFamily="34" charset="0"/>
              </a:rPr>
              <a:t>et uitoefenen van een kracht met de handen door een persoon op een object. </a:t>
            </a:r>
          </a:p>
          <a:p>
            <a:pPr marL="1800860" indent="-1800860">
              <a:lnSpc>
                <a:spcPct val="115000"/>
              </a:lnSpc>
              <a:spcAft>
                <a:spcPts val="1000"/>
              </a:spcAft>
            </a:pPr>
            <a:r>
              <a:rPr lang="nl-NL" sz="1800" dirty="0">
                <a:effectLst/>
                <a:latin typeface="Calibri Light" panose="020F0302020204030204" pitchFamily="34" charset="0"/>
                <a:ea typeface="Calibri" panose="020F0502020204030204" pitchFamily="34" charset="0"/>
              </a:rPr>
              <a:t>Belastende werkhoudingen: 	</a:t>
            </a:r>
            <a:r>
              <a:rPr lang="nl-NL" sz="1800" u="sng" dirty="0">
                <a:effectLst/>
                <a:latin typeface="Calibri Light" panose="020F0302020204030204" pitchFamily="34" charset="0"/>
                <a:ea typeface="Calibri" panose="020F0502020204030204" pitchFamily="34" charset="0"/>
                <a:cs typeface="Times New Roman" panose="02020603050405020304" pitchFamily="18" charset="0"/>
              </a:rPr>
              <a:t>Statische belasting: </a:t>
            </a:r>
            <a:r>
              <a:rPr lang="nl-NL" sz="1800" dirty="0">
                <a:effectLst/>
                <a:latin typeface="Calibri Light" panose="020F0302020204030204" pitchFamily="34" charset="0"/>
                <a:ea typeface="Calibri" panose="020F0502020204030204" pitchFamily="34" charset="0"/>
                <a:cs typeface="Times New Roman" panose="02020603050405020304" pitchFamily="18" charset="0"/>
              </a:rPr>
              <a:t>onder statische belasting verstaat men een toestand van permanente aanspanning van een spier(groep) zonder ontspanning. Dit 			betekent dat doorbloeding van de spier na enige tijd wordt gehinderd. Doorbloeding is nodig om zuurstof en voedingsstoffen aan te voeren. Daarnaast zorgt 		de doorbloeding voor het afvoeren van afbraakproducten. Als gevolg van slechte doorbloeding kunnen klachten ontstaan.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nl-NL" sz="1800" dirty="0">
                <a:effectLst/>
                <a:latin typeface="Calibri Light" panose="020F0302020204030204" pitchFamily="34" charset="0"/>
                <a:ea typeface="Calibri" panose="020F0502020204030204" pitchFamily="34" charset="0"/>
                <a:cs typeface="Times New Roman" panose="02020603050405020304" pitchFamily="18" charset="0"/>
              </a:rPr>
              <a:t>	 </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u="sng" dirty="0">
                <a:effectLst/>
                <a:latin typeface="Calibri Light" panose="020F0302020204030204" pitchFamily="34" charset="0"/>
                <a:ea typeface="Calibri" panose="020F0502020204030204" pitchFamily="34" charset="0"/>
                <a:cs typeface="Times New Roman" panose="02020603050405020304" pitchFamily="18" charset="0"/>
              </a:rPr>
              <a:t>Dynamische belasting: </a:t>
            </a:r>
            <a:r>
              <a:rPr lang="nl-NL" sz="1800" dirty="0">
                <a:effectLst/>
                <a:latin typeface="Calibri Light" panose="020F0302020204030204" pitchFamily="34" charset="0"/>
                <a:ea typeface="Calibri" panose="020F0502020204030204" pitchFamily="34" charset="0"/>
                <a:cs typeface="Times New Roman" panose="02020603050405020304" pitchFamily="18" charset="0"/>
              </a:rPr>
              <a:t>Bij dynamische belasting wisselen spierspanning en spierontspanning elkaar af. Deze vorm van belasting heeft, in tegenstelling tot 			statische belasting, juist een verbetering van de bloeddoorstroming tot gevolg. In principe geeft een dynamische belasting minder snel 					vermoeidheidsklachten. Deze is daarom langer vol te houden dan statische belasting. Maar ook door frequente of langdurige zware (dynamische) belasting 			kunnen gewrichten, spieren en pezen overbelast raken.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1346200" indent="-1346200">
              <a:lnSpc>
                <a:spcPct val="115000"/>
              </a:lnSpc>
              <a:spcAft>
                <a:spcPts val="1000"/>
              </a:spcAft>
            </a:pPr>
            <a:r>
              <a:rPr lang="nl-NL" sz="1800" dirty="0">
                <a:effectLst/>
                <a:latin typeface="Calibri Light" panose="020F0302020204030204" pitchFamily="34" charset="0"/>
                <a:ea typeface="Calibri" panose="020F0502020204030204" pitchFamily="34" charset="0"/>
              </a:rPr>
              <a:t>Repeterend bewegen: 		</a:t>
            </a:r>
            <a:r>
              <a:rPr lang="nl-NL" sz="1100" dirty="0">
                <a:effectLst/>
                <a:latin typeface="Calibri Light" panose="020F0302020204030204" pitchFamily="34" charset="0"/>
                <a:ea typeface="Calibri" panose="020F0502020204030204" pitchFamily="34" charset="0"/>
                <a:cs typeface="Times New Roman" panose="02020603050405020304" pitchFamily="18" charset="0"/>
              </a:rPr>
              <a:t>Een beweging met de handen, armen en/of vingers die steeds wordt herhaald (meer dan 2 keer per minuut). Bewegingen worden repeterend genoemd: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2971800" lvl="6" indent="-228600">
              <a:lnSpc>
                <a:spcPct val="115000"/>
              </a:lnSpc>
              <a:spcAft>
                <a:spcPts val="1000"/>
              </a:spcAft>
              <a:buFont typeface="Wingdings" pitchFamily="2" charset="2"/>
              <a:buChar char=""/>
              <a:tabLst>
                <a:tab pos="1600200" algn="l"/>
              </a:tabLst>
            </a:pPr>
            <a:r>
              <a:rPr lang="nl-NL" sz="1100" dirty="0">
                <a:effectLst/>
                <a:latin typeface="Calibri Light" panose="020F0302020204030204" pitchFamily="34" charset="0"/>
                <a:ea typeface="Calibri" panose="020F0502020204030204" pitchFamily="34" charset="0"/>
                <a:cs typeface="Times New Roman" panose="02020603050405020304" pitchFamily="18" charset="0"/>
              </a:rPr>
              <a:t>Wanneer deze, verdeeld over de dag, tenminste 2 uur worden uitgevoerd, of;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2971800" lvl="6" indent="-228600">
              <a:lnSpc>
                <a:spcPct val="115000"/>
              </a:lnSpc>
              <a:spcAft>
                <a:spcPts val="1000"/>
              </a:spcAft>
              <a:buFont typeface="Wingdings" pitchFamily="2" charset="2"/>
              <a:buChar char=""/>
              <a:tabLst>
                <a:tab pos="1600200" algn="l"/>
              </a:tabLst>
            </a:pPr>
            <a:r>
              <a:rPr lang="nl-NL" sz="1100" dirty="0">
                <a:effectLst/>
                <a:latin typeface="Calibri Light" panose="020F0302020204030204" pitchFamily="34" charset="0"/>
                <a:ea typeface="Calibri" panose="020F0502020204030204" pitchFamily="34" charset="0"/>
                <a:cs typeface="Times New Roman" panose="02020603050405020304" pitchFamily="18" charset="0"/>
              </a:rPr>
              <a:t>Wanneer deze minimaal 1 uur ononderbroken worden uitgevoerd.</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1346200">
              <a:lnSpc>
                <a:spcPct val="115000"/>
              </a:lnSpc>
              <a:spcAft>
                <a:spcPts val="1000"/>
              </a:spcAft>
            </a:pPr>
            <a:r>
              <a:rPr lang="nl-NL" sz="1100" dirty="0">
                <a:effectLst/>
                <a:latin typeface="Calibri Light" panose="020F0302020204030204" pitchFamily="34" charset="0"/>
                <a:ea typeface="Calibri" panose="020F0502020204030204" pitchFamily="34" charset="0"/>
                <a:cs typeface="Times New Roman" panose="02020603050405020304" pitchFamily="18" charset="0"/>
              </a:rPr>
              <a:t>		Het vasthouden van een gewicht, bijvoorbeeld een gereedschap, is repeterend als het gewicht minder dan 3 kilo is. Bij een zwaarder gewicht is er sprake 		van tillen of dragen.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sz="1800" dirty="0">
                <a:effectLst/>
                <a:latin typeface="Calibri Light" panose="020F0302020204030204" pitchFamily="34" charset="0"/>
                <a:ea typeface="Calibri" panose="020F0502020204030204" pitchFamily="34" charset="0"/>
              </a:rPr>
              <a:t>Zittend werk: 		</a:t>
            </a:r>
            <a:r>
              <a:rPr lang="nl-NL" sz="18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Van zittend werk is sprake als er </a:t>
            </a:r>
            <a:r>
              <a:rPr lang="nl-NL" sz="1800" u="sng"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meer dan 1 uur per dag </a:t>
            </a:r>
            <a:r>
              <a:rPr lang="nl-NL" sz="18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zittend wordt gewerkt. Voor deze </a:t>
            </a:r>
            <a:r>
              <a:rPr lang="nl-NL" sz="1800"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arbocatalogus</a:t>
            </a:r>
            <a:r>
              <a:rPr lang="nl-NL" sz="18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beperken we dit onderdeel tot zittend werk op 			kantoor. Vooral omdat zittend werk in de productieomgeving juist moet worden gestimuleerd.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nl-NL" sz="1800" dirty="0">
              <a:effectLst/>
              <a:latin typeface="Calibri Light" panose="020F0302020204030204" pitchFamily="34" charset="0"/>
              <a:ea typeface="Calibri" panose="020F0502020204030204" pitchFamily="34" charset="0"/>
            </a:endParaRP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4</a:t>
            </a:fld>
            <a:endParaRPr lang="nl-NL"/>
          </a:p>
        </p:txBody>
      </p:sp>
    </p:spTree>
    <p:extLst>
      <p:ext uri="{BB962C8B-B14F-4D97-AF65-F5344CB8AC3E}">
        <p14:creationId xmlns:p14="http://schemas.microsoft.com/office/powerpoint/2010/main" val="7727506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a:t>
            </a:r>
          </a:p>
          <a:p>
            <a:r>
              <a:rPr lang="nl-NL" b="0" dirty="0"/>
              <a:t>Vraag de deelnemers waar zij in het werk tegenaan lopen, waar ze tegenop zien om te beoordelen wat zwaar is. </a:t>
            </a:r>
          </a:p>
          <a:p>
            <a:r>
              <a:rPr lang="nl-NL" b="0" dirty="0"/>
              <a:t>Laat ze een top 3 opschrijven voor zichzelf. Vervolgens gaan we nadenken over oplossingen. </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41</a:t>
            </a:fld>
            <a:endParaRPr lang="nl-NL"/>
          </a:p>
        </p:txBody>
      </p:sp>
    </p:spTree>
    <p:extLst>
      <p:ext uri="{BB962C8B-B14F-4D97-AF65-F5344CB8AC3E}">
        <p14:creationId xmlns:p14="http://schemas.microsoft.com/office/powerpoint/2010/main" val="31342016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a:t>
            </a:r>
          </a:p>
          <a:p>
            <a:r>
              <a:rPr lang="nl-NL" dirty="0"/>
              <a:t>Om problemen met fysieke belasting op te lossen kunnen we in verschillende categorieën denken. Soms is het niet mogelijk om technisch het probleem op te lossen, maar kun je wel organisatorisch of gedragsmatig oplossingen bedenken om het risico te beheersen. </a:t>
            </a:r>
          </a:p>
          <a:p>
            <a:pPr marL="171450" indent="-171450">
              <a:buFont typeface="Wingdings" pitchFamily="2" charset="2"/>
              <a:buChar char="Ø"/>
            </a:pPr>
            <a:r>
              <a:rPr lang="nl-NL" dirty="0"/>
              <a:t>Technisch: Inzet van</a:t>
            </a:r>
            <a:r>
              <a:rPr lang="nl-NL" baseline="0" dirty="0"/>
              <a:t> hulpmiddelen</a:t>
            </a:r>
          </a:p>
          <a:p>
            <a:pPr marL="171450" indent="-171450">
              <a:buFont typeface="Wingdings" pitchFamily="2" charset="2"/>
              <a:buChar char="Ø"/>
            </a:pPr>
            <a:r>
              <a:rPr lang="nl-NL" baseline="0" dirty="0"/>
              <a:t>Organisatorisch: roulatie en inrichting</a:t>
            </a:r>
          </a:p>
          <a:p>
            <a:pPr marL="171450" indent="-171450">
              <a:buFont typeface="Wingdings" pitchFamily="2" charset="2"/>
              <a:buChar char="Ø"/>
            </a:pPr>
            <a:r>
              <a:rPr lang="nl-NL" baseline="0" dirty="0"/>
              <a:t>Gedrag: Belasting belastbaarheid</a:t>
            </a:r>
            <a:r>
              <a:rPr lang="nl-NL" baseline="0" dirty="0">
                <a:sym typeface="Wingdings"/>
              </a:rPr>
              <a:t> zorg voor jezelf; luister naar je lichaam.</a:t>
            </a:r>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42</a:t>
            </a:fld>
            <a:endParaRPr lang="nl-NL"/>
          </a:p>
        </p:txBody>
      </p:sp>
    </p:spTree>
    <p:extLst>
      <p:ext uri="{BB962C8B-B14F-4D97-AF65-F5344CB8AC3E}">
        <p14:creationId xmlns:p14="http://schemas.microsoft.com/office/powerpoint/2010/main" val="13737201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a:t>
            </a:r>
          </a:p>
          <a:p>
            <a:r>
              <a:rPr lang="nl-NL" b="0" dirty="0"/>
              <a:t>Ter afsluiting een aantal tips om fysieke belasting zelf te beheersen. </a:t>
            </a:r>
          </a:p>
          <a:p>
            <a:r>
              <a:rPr lang="nl-NL" b="0" dirty="0"/>
              <a:t>Dank de deelnemers voor de (actieve) deelname en maak eventueel afspraken voor het vervolg. </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43</a:t>
            </a:fld>
            <a:endParaRPr lang="nl-NL"/>
          </a:p>
        </p:txBody>
      </p:sp>
    </p:spTree>
    <p:extLst>
      <p:ext uri="{BB962C8B-B14F-4D97-AF65-F5344CB8AC3E}">
        <p14:creationId xmlns:p14="http://schemas.microsoft.com/office/powerpoint/2010/main" val="4037918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a:t>
            </a:r>
            <a:r>
              <a:rPr lang="nl-NL" dirty="0"/>
              <a:t> vraag de deelnemers na te denken op welke wijze het lichaam fysiek kan worden overbelast. Deze signalen zijn belangrijk om te herkennen als signaal van overbelasting van het lijf. </a:t>
            </a:r>
          </a:p>
          <a:p>
            <a:endParaRPr lang="nl-NL" dirty="0"/>
          </a:p>
          <a:p>
            <a:r>
              <a:rPr lang="nl-NL" b="1" dirty="0"/>
              <a:t>Antwoord: D</a:t>
            </a:r>
            <a:r>
              <a:rPr lang="nl-NL" dirty="0"/>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Alle voorbeelden van klachten zijn signalen van overbelasting voor het lichaam. </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b="0" i="0" u="none" strike="noStrike" dirty="0">
                <a:solidFill>
                  <a:srgbClr val="0D0D0D"/>
                </a:solidFill>
                <a:effectLst/>
                <a:latin typeface="Söhne"/>
              </a:rPr>
              <a:t>Fysieke overbelasting kan verschillende gezondheidsproblemen veroorzaken, variërend van tijdelijke klachten tot ernstige en chronische aandoeningen. Enkele veelvoorkomende vormen van ziekten en aandoeningen die kunnen worden veroorzaakt door fysieke overbelasting zijn onder andere:</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b="0" i="0" u="none" strike="noStrike" dirty="0">
                <a:solidFill>
                  <a:srgbClr val="0D0D0D"/>
                </a:solidFill>
                <a:effectLst/>
                <a:latin typeface="Söhne"/>
              </a:rPr>
              <a:t>- spierverrekking </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b="0" i="0" u="none" strike="noStrike" dirty="0">
                <a:solidFill>
                  <a:srgbClr val="0D0D0D"/>
                </a:solidFill>
                <a:effectLst/>
                <a:latin typeface="Söhne"/>
              </a:rPr>
              <a:t>- peesontsteking (tendinitis), zoals een tenniselleboog</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b="0" i="0" u="none" strike="noStrike" dirty="0">
                <a:solidFill>
                  <a:srgbClr val="0D0D0D"/>
                </a:solidFill>
                <a:effectLst/>
                <a:latin typeface="Söhne"/>
              </a:rPr>
              <a:t>- bursitis</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b="0" i="0" u="none" strike="noStrike" dirty="0">
                <a:solidFill>
                  <a:srgbClr val="0D0D0D"/>
                </a:solidFill>
                <a:effectLst/>
                <a:latin typeface="Söhne"/>
              </a:rPr>
              <a:t>- carpaal tunnelsyndroom</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b="0" i="0" u="none" strike="noStrike" dirty="0">
                <a:solidFill>
                  <a:srgbClr val="0D0D0D"/>
                </a:solidFill>
                <a:effectLst/>
                <a:latin typeface="Söhne"/>
              </a:rPr>
              <a:t>- lumbale verstuiking of hernia</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b="0" i="0" u="none" strike="noStrike" dirty="0">
                <a:solidFill>
                  <a:srgbClr val="0D0D0D"/>
                </a:solidFill>
                <a:effectLst/>
                <a:latin typeface="Söhne"/>
              </a:rPr>
              <a:t>- artrose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l-NL" b="0" i="0" u="none" strike="noStrike" dirty="0">
              <a:solidFill>
                <a:srgbClr val="0D0D0D"/>
              </a:solidFill>
              <a:effectLst/>
              <a:latin typeface="Söhne"/>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b="0" i="0" u="none" strike="noStrike" dirty="0">
                <a:solidFill>
                  <a:srgbClr val="0D0D0D"/>
                </a:solidFill>
                <a:effectLst/>
                <a:latin typeface="Söhne"/>
              </a:rPr>
              <a:t>Het is belangrijk om fysieke overbelasting serieus te nemen en gepaste maatregelen te nemen om letsel te voorkomen. Bij eerste signalen is het ook belangrijk om een huisarts/bedrijfsarts te raadplegen. </a:t>
            </a:r>
          </a:p>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5</a:t>
            </a:fld>
            <a:endParaRPr lang="nl-NL"/>
          </a:p>
        </p:txBody>
      </p:sp>
    </p:spTree>
    <p:extLst>
      <p:ext uri="{BB962C8B-B14F-4D97-AF65-F5344CB8AC3E}">
        <p14:creationId xmlns:p14="http://schemas.microsoft.com/office/powerpoint/2010/main" val="2180102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 </a:t>
            </a:r>
          </a:p>
          <a:p>
            <a:r>
              <a:rPr lang="nl-NL" b="0" dirty="0"/>
              <a:t>Er zijn veel verschillende risico’s door fysieke belasting, variërend van lichamelijke klachten tot algehele vermoeidheid. </a:t>
            </a:r>
          </a:p>
          <a:p>
            <a:r>
              <a:rPr lang="nl-NL" b="0" dirty="0"/>
              <a:t>Belangrijke stelregel is dat je na een avond/nacht rust weer bent opgeladen voor de volgende (werk)dag. Kom je vermoeid uit je bed, dan is er mogelijk sprake van overbelasting en onvoldoende herstel. </a:t>
            </a:r>
          </a:p>
          <a:p>
            <a:endParaRPr lang="nl-NL" b="0" dirty="0"/>
          </a:p>
          <a:p>
            <a:r>
              <a:rPr lang="nl-NL" b="0" u="sng" dirty="0"/>
              <a:t>Spataderen door staand werk</a:t>
            </a:r>
            <a:r>
              <a:rPr lang="nl-NL" b="0" dirty="0"/>
              <a:t>: </a:t>
            </a:r>
            <a:r>
              <a:rPr lang="nl-NL" b="0" i="0" u="none" strike="noStrike" dirty="0">
                <a:solidFill>
                  <a:srgbClr val="0D0D0D"/>
                </a:solidFill>
                <a:effectLst/>
                <a:latin typeface="Söhne"/>
              </a:rPr>
              <a:t>langdurig staan ​​kan de bloedcirculatie vertragen en de druk in de aderen verhogen, waardoor spataderen kunnen ontstaan. Dit is vaak het geval bij mensen die lange tijd moeten staan ​​vanwege hun beroep.</a:t>
            </a:r>
          </a:p>
          <a:p>
            <a:endParaRPr lang="nl-NL" b="0" i="0" u="none" strike="noStrike" dirty="0">
              <a:solidFill>
                <a:srgbClr val="0D0D0D"/>
              </a:solidFill>
              <a:effectLst/>
              <a:latin typeface="Söhne"/>
            </a:endParaRPr>
          </a:p>
          <a:p>
            <a:r>
              <a:rPr lang="nl-NL" b="0" u="sng" dirty="0"/>
              <a:t>Verminderde doorbloeding door zittend werk: </a:t>
            </a:r>
            <a:r>
              <a:rPr lang="nl-NL" b="0" i="0" u="none" strike="noStrike" dirty="0">
                <a:solidFill>
                  <a:srgbClr val="0D0D0D"/>
                </a:solidFill>
                <a:effectLst/>
                <a:latin typeface="Söhne"/>
              </a:rPr>
              <a:t>tijdens zittend werk worden bepaalde spieren voortdurend gebruikt om de houding te handhaven, zelfs als er weinig beweging is. Deze continue activiteit van bepaalde spiergroepen kan leiden tot vermoeidheid en spanning in die spieren en vermindering van doorbloeiding in het lichaam. </a:t>
            </a:r>
            <a:endParaRPr lang="nl-NL" b="0" u="sng"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6</a:t>
            </a:fld>
            <a:endParaRPr lang="nl-NL"/>
          </a:p>
        </p:txBody>
      </p:sp>
    </p:spTree>
    <p:extLst>
      <p:ext uri="{BB962C8B-B14F-4D97-AF65-F5344CB8AC3E}">
        <p14:creationId xmlns:p14="http://schemas.microsoft.com/office/powerpoint/2010/main" val="1993342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TIP! Vraag deelnemers eventueel wie er ervaring heeft met klachten in de rug en of de deelnemer hier iets over wil vertellen (oorzaak, behandeling, wat hieruit geleerd, wat doet de deelnemer nu anders?)</a:t>
            </a:r>
          </a:p>
          <a:p>
            <a:pPr algn="l"/>
            <a:endParaRPr lang="nl-NL" b="0" i="0" u="none" strike="noStrike" dirty="0">
              <a:solidFill>
                <a:srgbClr val="0D0D0D"/>
              </a:solidFill>
              <a:effectLst/>
              <a:latin typeface="Söhne"/>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b="1" dirty="0"/>
              <a:t>Instructie</a:t>
            </a:r>
          </a:p>
          <a:p>
            <a:pPr algn="l"/>
            <a:r>
              <a:rPr lang="nl-NL" b="0" i="0" u="none" strike="noStrike" dirty="0">
                <a:solidFill>
                  <a:srgbClr val="0D0D0D"/>
                </a:solidFill>
                <a:effectLst/>
                <a:latin typeface="Söhne"/>
              </a:rPr>
              <a:t>We zoomen in op een belangrijk onderdeel van ons lijf, waar vaak klachten voorkomen: de rug!</a:t>
            </a:r>
          </a:p>
          <a:p>
            <a:pPr algn="l"/>
            <a:r>
              <a:rPr lang="nl-NL" b="0" i="0" u="none" strike="noStrike" dirty="0">
                <a:solidFill>
                  <a:srgbClr val="0D0D0D"/>
                </a:solidFill>
                <a:effectLst/>
                <a:latin typeface="Söhne"/>
              </a:rPr>
              <a:t>De rug bestaat uit een wervelkolom, ook wel ruggengraat genoemd. Dit is een complexe structuur die bestaat uit een reeks van 33 wervels, die op elkaar gestapeld zijn en verbonden zijn door gewrichten, ligamenten en spieren. Het dient als het centrale ondersteunende element van ons skelet en biedt bescherming aan het ruggenmerg, dat zich in het wervelkanaal bevindt. </a:t>
            </a:r>
          </a:p>
          <a:p>
            <a:pPr algn="l"/>
            <a:endParaRPr lang="nl-NL" b="0" i="0" u="none" strike="noStrike" dirty="0">
              <a:solidFill>
                <a:srgbClr val="0D0D0D"/>
              </a:solidFill>
              <a:effectLst/>
              <a:latin typeface="Söhne"/>
            </a:endParaRPr>
          </a:p>
          <a:p>
            <a:pPr algn="l"/>
            <a:r>
              <a:rPr lang="nl-NL" b="0" i="0" u="none" strike="noStrike" dirty="0">
                <a:solidFill>
                  <a:srgbClr val="0D0D0D"/>
                </a:solidFill>
                <a:effectLst/>
                <a:latin typeface="Söhne"/>
              </a:rPr>
              <a:t>De wervelkolom is verdeeld in verschillende segmenten, waaronder:</a:t>
            </a:r>
          </a:p>
          <a:p>
            <a:pPr marL="742950" lvl="1" indent="-285750" algn="l">
              <a:buFont typeface="+mj-lt"/>
              <a:buAutoNum type="arabicPeriod"/>
            </a:pPr>
            <a:r>
              <a:rPr lang="nl-NL" b="0" i="0" u="none" strike="noStrike" dirty="0">
                <a:solidFill>
                  <a:srgbClr val="0D0D0D"/>
                </a:solidFill>
                <a:effectLst/>
                <a:latin typeface="Söhne"/>
              </a:rPr>
              <a:t>Cervicale wervelkolom (nek): Bestaat uit 7 wervels (C1 tot C7).</a:t>
            </a:r>
          </a:p>
          <a:p>
            <a:pPr marL="742950" lvl="1" indent="-285750" algn="l">
              <a:buFont typeface="+mj-lt"/>
              <a:buAutoNum type="arabicPeriod"/>
            </a:pPr>
            <a:r>
              <a:rPr lang="nl-NL" b="0" i="0" u="none" strike="noStrike" dirty="0">
                <a:solidFill>
                  <a:srgbClr val="0D0D0D"/>
                </a:solidFill>
                <a:effectLst/>
                <a:latin typeface="Söhne"/>
              </a:rPr>
              <a:t>Thoracale wervelkolom (borst): Bestaat uit 12 wervels (T1 tot T12).</a:t>
            </a:r>
          </a:p>
          <a:p>
            <a:pPr marL="742950" lvl="1" indent="-285750" algn="l">
              <a:buFont typeface="+mj-lt"/>
              <a:buAutoNum type="arabicPeriod"/>
            </a:pPr>
            <a:r>
              <a:rPr lang="nl-NL" b="0" i="0" u="none" strike="noStrike" dirty="0">
                <a:solidFill>
                  <a:srgbClr val="0D0D0D"/>
                </a:solidFill>
                <a:effectLst/>
                <a:latin typeface="Söhne"/>
              </a:rPr>
              <a:t>Lumbale wervelkolom (onderrug): Bestaat uit 5 wervels (L1 tot L5).</a:t>
            </a:r>
          </a:p>
          <a:p>
            <a:pPr marL="742950" lvl="1" indent="-285750" algn="l">
              <a:buFont typeface="+mj-lt"/>
              <a:buAutoNum type="arabicPeriod"/>
            </a:pPr>
            <a:r>
              <a:rPr lang="nl-NL" b="0" i="0" u="none" strike="noStrike" dirty="0">
                <a:solidFill>
                  <a:srgbClr val="0D0D0D"/>
                </a:solidFill>
                <a:effectLst/>
                <a:latin typeface="Söhne"/>
              </a:rPr>
              <a:t>Sacrale wervelkolom (heiligbeen): Bestaat uit 5 samengegroeide wervels (S1 tot S5).</a:t>
            </a:r>
          </a:p>
          <a:p>
            <a:pPr marL="742950" lvl="1" indent="-285750" algn="l">
              <a:buFont typeface="+mj-lt"/>
              <a:buAutoNum type="arabicPeriod"/>
            </a:pPr>
            <a:r>
              <a:rPr lang="nl-NL" b="0" i="0" u="none" strike="noStrike" dirty="0" err="1">
                <a:solidFill>
                  <a:srgbClr val="0D0D0D"/>
                </a:solidFill>
                <a:effectLst/>
                <a:latin typeface="Söhne"/>
              </a:rPr>
              <a:t>Coccygeale</a:t>
            </a:r>
            <a:r>
              <a:rPr lang="nl-NL" b="0" i="0" u="none" strike="noStrike" dirty="0">
                <a:solidFill>
                  <a:srgbClr val="0D0D0D"/>
                </a:solidFill>
                <a:effectLst/>
                <a:latin typeface="Söhne"/>
              </a:rPr>
              <a:t> wervelkolom (staartbeen): Bestaat uit 3 tot 5 samengegroeide wervels.</a:t>
            </a:r>
          </a:p>
          <a:p>
            <a:endParaRPr lang="nl-NL" b="1" dirty="0"/>
          </a:p>
          <a:p>
            <a:r>
              <a:rPr lang="nl-NL" b="0" dirty="0"/>
              <a:t>Onze rug (of wervelkolom) is eigenlijk niet recht, maar bestaat uit een S-vorm (zie zijaanzicht). Op die manier zijn de wervels optimaal op elkaar gestapeld en is er geen druk op de tussenwervelschijven. </a:t>
            </a:r>
          </a:p>
          <a:p>
            <a:r>
              <a:rPr lang="nl-NL" b="0" dirty="0"/>
              <a:t>Als we deze natuurlijke kromming tegengaan, dan ontstaat extra druk op de tussenwervels en bij langdurige druk kan deze stuk gaan en de zachte binnenkant naar buiten stulpen. </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7</a:t>
            </a:fld>
            <a:endParaRPr lang="nl-NL"/>
          </a:p>
        </p:txBody>
      </p:sp>
    </p:spTree>
    <p:extLst>
      <p:ext uri="{BB962C8B-B14F-4D97-AF65-F5344CB8AC3E}">
        <p14:creationId xmlns:p14="http://schemas.microsoft.com/office/powerpoint/2010/main" val="4174991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a:t>
            </a:r>
            <a:r>
              <a:rPr lang="nl-NL" dirty="0"/>
              <a:t> vraag de deelnemers of fysieke belasting per definitie slecht is voor het lichaam. </a:t>
            </a:r>
          </a:p>
          <a:p>
            <a:endParaRPr lang="nl-NL" dirty="0"/>
          </a:p>
          <a:p>
            <a:r>
              <a:rPr lang="nl-NL" b="1" dirty="0"/>
              <a:t>Antwoord: 2</a:t>
            </a:r>
            <a:endParaRPr lang="nl-NL"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Om goed te kunnen functioneren is fysieke belasting zelf noodzakelijk. Probleem ontstaat bij </a:t>
            </a:r>
            <a:r>
              <a:rPr lang="nl-NL" dirty="0" err="1"/>
              <a:t>OVERbelasting</a:t>
            </a:r>
            <a:r>
              <a:rPr lang="nl-NL" dirty="0"/>
              <a:t> of </a:t>
            </a:r>
            <a:r>
              <a:rPr lang="nl-NL" dirty="0" err="1"/>
              <a:t>ONDERbelasting</a:t>
            </a:r>
            <a:r>
              <a:rPr lang="nl-NL" dirty="0"/>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Als we ons lichaam niet belasten, dan gaat het ook niet goed met ons. Denk bijvoorbeeld aan een ruimtevaarder, die belast een groot deel van het lichaam niet in de ruimte. Door gewichtloosheid zijn bijvoorbeeld de botten niet nodig. </a:t>
            </a:r>
            <a:r>
              <a:rPr lang="nl-NL" b="0" i="0" u="none" strike="noStrike" dirty="0">
                <a:solidFill>
                  <a:srgbClr val="0D0D0D"/>
                </a:solidFill>
                <a:effectLst/>
                <a:latin typeface="Söhne"/>
              </a:rPr>
              <a:t>In de gewichtloze omgeving van de ruimte ervaren onze botten niet de normale mechanische belasting die ze op aarde zouden ervaren. Dit leidt tot een afname van de botdichtheid en een versneld verlies van botmassa, wat bekend staat als ruimte-gerelateerde botontkalking of botresorptie. Ofwel, we hebben een bepaalde vorm van fysieke belasting nodig om goed te kunnen blijven functioneren. </a:t>
            </a:r>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8</a:t>
            </a:fld>
            <a:endParaRPr lang="nl-NL"/>
          </a:p>
        </p:txBody>
      </p:sp>
    </p:spTree>
    <p:extLst>
      <p:ext uri="{BB962C8B-B14F-4D97-AF65-F5344CB8AC3E}">
        <p14:creationId xmlns:p14="http://schemas.microsoft.com/office/powerpoint/2010/main" val="2424165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a:t>
            </a:r>
          </a:p>
          <a:p>
            <a:r>
              <a:rPr lang="nl-NL" b="0" dirty="0"/>
              <a:t>Wanneer je klachten hebt is er sprake van disbalans tussen belasting en belastbaarheid. </a:t>
            </a:r>
          </a:p>
          <a:p>
            <a:r>
              <a:rPr lang="nl-NL" b="1" dirty="0"/>
              <a:t>TIP! Vraag deelnemers eventueel naar voorbeelden hoe je uit balans raakt. Gebruik eventueel een flip/over of whiteboard met 2 kolommen waarop voorbeelden van belasting en belastbaarheid kunnen worden verzameld. </a:t>
            </a:r>
          </a:p>
          <a:p>
            <a:r>
              <a:rPr lang="nl-NL" b="0" dirty="0"/>
              <a:t>Vraag bijvoorbeeld naar voorbeelden van belasting die te hoog is (zoals de duur van het werk, frequentie, onvoldoende rustpauzes, de houding waarin moet worden gewerkt, variatie van houding, omgevingsfactoren, zoals temperatuur of inrichting van de werkplek). </a:t>
            </a:r>
          </a:p>
          <a:p>
            <a:r>
              <a:rPr lang="nl-NL" b="0" dirty="0"/>
              <a:t>Vraag ook naar voorbeelden van belasting (zoals goede conditie, gezonde levensstijl, niet te veel hooi op de vorm, vermijden stressfactoren, toepassen van een goede werktechniek). </a:t>
            </a:r>
          </a:p>
          <a:p>
            <a:endParaRPr lang="nl-NL" b="1" dirty="0"/>
          </a:p>
          <a:p>
            <a:pPr marL="339725" indent="-339725" eaLnBrk="1" hangingPunct="1">
              <a:buFont typeface="Arial" panose="020B0604020202020204" pitchFamily="34" charset="0"/>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nl-NL" altLang="nl-NL" b="1" dirty="0">
                <a:ea typeface="ＭＳ Ｐゴシック" panose="020B0600070205080204" pitchFamily="34" charset="-128"/>
              </a:rPr>
              <a:t>Belasting</a:t>
            </a:r>
          </a:p>
          <a:p>
            <a:pPr marL="339725" indent="-339725" eaLnBrk="1" hangingPunct="1">
              <a:buClr>
                <a:srgbClr val="FF9966"/>
              </a:buClr>
              <a:buSzPct val="50000"/>
              <a:buFont typeface="Monotype Sorts" pitchFamily="2"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nl-NL" altLang="nl-NL" dirty="0">
                <a:ea typeface="ＭＳ Ｐゴシック" panose="020B0600070205080204" pitchFamily="34" charset="-128"/>
              </a:rPr>
              <a:t>Datgene wat je te verwerken krijgt</a:t>
            </a:r>
          </a:p>
          <a:p>
            <a:pPr marL="339725" indent="-339725" eaLnBrk="1" hangingPunct="1">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nl-NL" altLang="nl-NL" dirty="0">
              <a:ea typeface="ＭＳ Ｐゴシック" panose="020B0600070205080204" pitchFamily="34" charset="-128"/>
            </a:endParaRPr>
          </a:p>
          <a:p>
            <a:pPr marL="339725" indent="-339725" eaLnBrk="1" hangingPunct="1">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nl-NL" altLang="nl-NL" b="1" dirty="0">
                <a:ea typeface="ＭＳ Ｐゴシック" panose="020B0600070205080204" pitchFamily="34" charset="-128"/>
              </a:rPr>
              <a:t>Belastbaarheid</a:t>
            </a:r>
          </a:p>
          <a:p>
            <a:pPr marL="339725" indent="-339725" eaLnBrk="1" hangingPunct="1">
              <a:buClr>
                <a:srgbClr val="FF9966"/>
              </a:buClr>
              <a:buSzPct val="50000"/>
              <a:buFont typeface="Monotype Sorts" pitchFamily="2" charset="2"/>
              <a:buChar cha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nl-NL" altLang="nl-NL" dirty="0">
                <a:ea typeface="ＭＳ Ｐゴシック" panose="020B0600070205080204" pitchFamily="34" charset="-128"/>
              </a:rPr>
              <a:t>Datgene wat je aan kunt (zowel lichamelijk als geestelijk)</a:t>
            </a:r>
          </a:p>
          <a:p>
            <a:endParaRPr lang="nl-NL" b="1"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9</a:t>
            </a:fld>
            <a:endParaRPr lang="nl-NL"/>
          </a:p>
        </p:txBody>
      </p:sp>
    </p:spTree>
    <p:extLst>
      <p:ext uri="{BB962C8B-B14F-4D97-AF65-F5344CB8AC3E}">
        <p14:creationId xmlns:p14="http://schemas.microsoft.com/office/powerpoint/2010/main" val="521676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6903CF-E40F-AD8D-F38D-5612A9EA35BE}"/>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3" name="Ondertitel 2">
            <a:extLst>
              <a:ext uri="{FF2B5EF4-FFF2-40B4-BE49-F238E27FC236}">
                <a16:creationId xmlns:a16="http://schemas.microsoft.com/office/drawing/2014/main" id="{8B0F0C89-A1BE-A078-D52C-0FC23138D0A9}"/>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20271333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91C9693-1A60-0B2A-0F83-6A7D08E99523}"/>
              </a:ext>
            </a:extLst>
          </p:cNvPr>
          <p:cNvSpPr>
            <a:spLocks noGrp="1"/>
          </p:cNvSpPr>
          <p:nvPr>
            <p:ph type="title"/>
          </p:nvPr>
        </p:nvSpPr>
        <p:spPr>
          <a:xfrm>
            <a:off x="838200" y="599607"/>
            <a:ext cx="10515600" cy="1091081"/>
          </a:xfrm>
        </p:spPr>
        <p:txBody>
          <a:bodyPr/>
          <a:lstStyle/>
          <a:p>
            <a:r>
              <a:rPr lang="nl-NL" dirty="0"/>
              <a:t>Klik om stijl te bewerken</a:t>
            </a:r>
          </a:p>
        </p:txBody>
      </p:sp>
      <p:sp>
        <p:nvSpPr>
          <p:cNvPr id="8" name="Tijdelijke aanduiding voor inhoud 2">
            <a:extLst>
              <a:ext uri="{FF2B5EF4-FFF2-40B4-BE49-F238E27FC236}">
                <a16:creationId xmlns:a16="http://schemas.microsoft.com/office/drawing/2014/main" id="{F68A5BC4-7A99-104E-7E0F-DC6CC68E1544}"/>
              </a:ext>
            </a:extLst>
          </p:cNvPr>
          <p:cNvSpPr>
            <a:spLocks noGrp="1"/>
          </p:cNvSpPr>
          <p:nvPr>
            <p:ph idx="1"/>
          </p:nvPr>
        </p:nvSpPr>
        <p:spPr>
          <a:xfrm>
            <a:off x="838200" y="1825625"/>
            <a:ext cx="10515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742699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88C4EF-3CEA-C838-6F44-68CD095B61CA}"/>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49C6FB7-DEEE-875C-FDA6-ADA64BFF0CFE}"/>
              </a:ext>
            </a:extLst>
          </p:cNvPr>
          <p:cNvSpPr>
            <a:spLocks noGrp="1"/>
          </p:cNvSpPr>
          <p:nvPr>
            <p:ph sz="half" idx="1"/>
          </p:nvPr>
        </p:nvSpPr>
        <p:spPr>
          <a:xfrm>
            <a:off x="838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7CBB6650-7867-1884-C58F-5D51317A080F}"/>
              </a:ext>
            </a:extLst>
          </p:cNvPr>
          <p:cNvSpPr>
            <a:spLocks noGrp="1"/>
          </p:cNvSpPr>
          <p:nvPr>
            <p:ph sz="half" idx="2"/>
          </p:nvPr>
        </p:nvSpPr>
        <p:spPr>
          <a:xfrm>
            <a:off x="6172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199294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451A9-07CC-6BBF-2A47-1C276EED1044}"/>
              </a:ext>
            </a:extLst>
          </p:cNvPr>
          <p:cNvSpPr>
            <a:spLocks noGrp="1"/>
          </p:cNvSpPr>
          <p:nvPr>
            <p:ph type="title"/>
          </p:nvPr>
        </p:nvSpPr>
        <p:spPr>
          <a:xfrm>
            <a:off x="839788" y="365125"/>
            <a:ext cx="10515600" cy="1325563"/>
          </a:xfrm>
          <a:prstGeom prst="rect">
            <a:avLst/>
          </a:prstGeo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FBB2B48-C3D3-4054-97F2-C1D493EE0D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3E49832-8819-19FB-CDF7-908B142FB597}"/>
              </a:ext>
            </a:extLst>
          </p:cNvPr>
          <p:cNvSpPr>
            <a:spLocks noGrp="1"/>
          </p:cNvSpPr>
          <p:nvPr>
            <p:ph sz="half" idx="2"/>
          </p:nvPr>
        </p:nvSpPr>
        <p:spPr>
          <a:xfrm>
            <a:off x="839788" y="2505075"/>
            <a:ext cx="5157787"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C18C054-D653-D09E-E0DB-2D87E08E30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BA075E0-4CD1-913F-BE4C-17C8BF485AE6}"/>
              </a:ext>
            </a:extLst>
          </p:cNvPr>
          <p:cNvSpPr>
            <a:spLocks noGrp="1"/>
          </p:cNvSpPr>
          <p:nvPr>
            <p:ph sz="quarter" idx="4"/>
          </p:nvPr>
        </p:nvSpPr>
        <p:spPr>
          <a:xfrm>
            <a:off x="6172200" y="2505075"/>
            <a:ext cx="5183188"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502057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905D1-8E13-AED7-B56C-58535B26EA6D}"/>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Tree>
    <p:extLst>
      <p:ext uri="{BB962C8B-B14F-4D97-AF65-F5344CB8AC3E}">
        <p14:creationId xmlns:p14="http://schemas.microsoft.com/office/powerpoint/2010/main" val="393150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448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DF9BF-2558-C5E6-655F-516C8D7B61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101C790-0038-FF56-01FF-6AE15CA8FC1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B09D524-74EE-DFBF-2FF7-3C036F7B01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084868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0FCEA-199A-AD5B-B031-B96F57D313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CBFB1CB-BD1E-2D76-1DAD-C28075CE68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9A1B883-5725-932E-CE70-6C000E3C1E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462577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D2109990-4A5C-A623-CCAD-3E3FAED84891}"/>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8" name="Ondertitel 2">
            <a:extLst>
              <a:ext uri="{FF2B5EF4-FFF2-40B4-BE49-F238E27FC236}">
                <a16:creationId xmlns:a16="http://schemas.microsoft.com/office/drawing/2014/main" id="{A8848FA7-3ED5-B7AA-887B-76F7B1B1FB2B}"/>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1397704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91C9693-1A60-0B2A-0F83-6A7D08E99523}"/>
              </a:ext>
            </a:extLst>
          </p:cNvPr>
          <p:cNvSpPr>
            <a:spLocks noGrp="1"/>
          </p:cNvSpPr>
          <p:nvPr>
            <p:ph type="title"/>
          </p:nvPr>
        </p:nvSpPr>
        <p:spPr>
          <a:xfrm>
            <a:off x="838200" y="599607"/>
            <a:ext cx="10515600" cy="1091081"/>
          </a:xfrm>
        </p:spPr>
        <p:txBody>
          <a:bodyPr/>
          <a:lstStyle/>
          <a:p>
            <a:r>
              <a:rPr lang="nl-NL" dirty="0"/>
              <a:t>Klik om stijl te bewerken</a:t>
            </a:r>
          </a:p>
        </p:txBody>
      </p:sp>
      <p:sp>
        <p:nvSpPr>
          <p:cNvPr id="8" name="Tijdelijke aanduiding voor inhoud 2">
            <a:extLst>
              <a:ext uri="{FF2B5EF4-FFF2-40B4-BE49-F238E27FC236}">
                <a16:creationId xmlns:a16="http://schemas.microsoft.com/office/drawing/2014/main" id="{F68A5BC4-7A99-104E-7E0F-DC6CC68E1544}"/>
              </a:ext>
            </a:extLst>
          </p:cNvPr>
          <p:cNvSpPr>
            <a:spLocks noGrp="1"/>
          </p:cNvSpPr>
          <p:nvPr>
            <p:ph idx="1"/>
          </p:nvPr>
        </p:nvSpPr>
        <p:spPr>
          <a:xfrm>
            <a:off x="838200" y="1825625"/>
            <a:ext cx="10515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883034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88C4EF-3CEA-C838-6F44-68CD095B61CA}"/>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49C6FB7-DEEE-875C-FDA6-ADA64BFF0CFE}"/>
              </a:ext>
            </a:extLst>
          </p:cNvPr>
          <p:cNvSpPr>
            <a:spLocks noGrp="1"/>
          </p:cNvSpPr>
          <p:nvPr>
            <p:ph sz="half" idx="1"/>
          </p:nvPr>
        </p:nvSpPr>
        <p:spPr>
          <a:xfrm>
            <a:off x="838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7CBB6650-7867-1884-C58F-5D51317A080F}"/>
              </a:ext>
            </a:extLst>
          </p:cNvPr>
          <p:cNvSpPr>
            <a:spLocks noGrp="1"/>
          </p:cNvSpPr>
          <p:nvPr>
            <p:ph sz="half" idx="2"/>
          </p:nvPr>
        </p:nvSpPr>
        <p:spPr>
          <a:xfrm>
            <a:off x="6172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46809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6C9FE9-8AEB-CF6C-83D7-DF4E903598AE}"/>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D5C62901-FF00-CD34-E0F0-95D37F8BFF1F}"/>
              </a:ext>
            </a:extLst>
          </p:cNvPr>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014119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451A9-07CC-6BBF-2A47-1C276EED1044}"/>
              </a:ext>
            </a:extLst>
          </p:cNvPr>
          <p:cNvSpPr>
            <a:spLocks noGrp="1"/>
          </p:cNvSpPr>
          <p:nvPr>
            <p:ph type="title"/>
          </p:nvPr>
        </p:nvSpPr>
        <p:spPr>
          <a:xfrm>
            <a:off x="839788" y="365125"/>
            <a:ext cx="10515600" cy="1325563"/>
          </a:xfrm>
          <a:prstGeom prst="rect">
            <a:avLst/>
          </a:prstGeo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FBB2B48-C3D3-4054-97F2-C1D493EE0D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3E49832-8819-19FB-CDF7-908B142FB597}"/>
              </a:ext>
            </a:extLst>
          </p:cNvPr>
          <p:cNvSpPr>
            <a:spLocks noGrp="1"/>
          </p:cNvSpPr>
          <p:nvPr>
            <p:ph sz="half" idx="2"/>
          </p:nvPr>
        </p:nvSpPr>
        <p:spPr>
          <a:xfrm>
            <a:off x="839788" y="2505075"/>
            <a:ext cx="5157787"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C18C054-D653-D09E-E0DB-2D87E08E30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BA075E0-4CD1-913F-BE4C-17C8BF485AE6}"/>
              </a:ext>
            </a:extLst>
          </p:cNvPr>
          <p:cNvSpPr>
            <a:spLocks noGrp="1"/>
          </p:cNvSpPr>
          <p:nvPr>
            <p:ph sz="quarter" idx="4"/>
          </p:nvPr>
        </p:nvSpPr>
        <p:spPr>
          <a:xfrm>
            <a:off x="6172200" y="2505075"/>
            <a:ext cx="5183188"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3748278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905D1-8E13-AED7-B56C-58535B26EA6D}"/>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Tree>
    <p:extLst>
      <p:ext uri="{BB962C8B-B14F-4D97-AF65-F5344CB8AC3E}">
        <p14:creationId xmlns:p14="http://schemas.microsoft.com/office/powerpoint/2010/main" val="1536274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5597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DF9BF-2558-C5E6-655F-516C8D7B61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101C790-0038-FF56-01FF-6AE15CA8FC1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B09D524-74EE-DFBF-2FF7-3C036F7B01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3052504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0FCEA-199A-AD5B-B031-B96F57D313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CBFB1CB-BD1E-2D76-1DAD-C28075CE68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9A1B883-5725-932E-CE70-6C000E3C1E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5265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C88C6D-6C2C-D49C-FAF0-A2AF0322E86D}"/>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68A0DD0E-58D0-54DC-C29E-8F2E6DE8F0F2}"/>
              </a:ext>
            </a:extLst>
          </p:cNvPr>
          <p:cNvSpPr>
            <a:spLocks noGrp="1"/>
          </p:cNvSpPr>
          <p:nvPr>
            <p:ph sz="half" idx="1"/>
          </p:nvPr>
        </p:nvSpPr>
        <p:spPr>
          <a:xfrm>
            <a:off x="838200" y="1825625"/>
            <a:ext cx="5181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093C59C1-87C1-6413-A1E2-18BD1C38A208}"/>
              </a:ext>
            </a:extLst>
          </p:cNvPr>
          <p:cNvSpPr>
            <a:spLocks noGrp="1"/>
          </p:cNvSpPr>
          <p:nvPr>
            <p:ph sz="half" idx="2"/>
          </p:nvPr>
        </p:nvSpPr>
        <p:spPr>
          <a:xfrm>
            <a:off x="6172200" y="1825625"/>
            <a:ext cx="5181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403816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D84C65-8B7C-D016-31F8-BBD1B58FCEA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86E5838-03B0-09BA-56AE-AC24D76B7B0B}"/>
              </a:ext>
            </a:extLst>
          </p:cNvPr>
          <p:cNvSpPr>
            <a:spLocks noGrp="1"/>
          </p:cNvSpPr>
          <p:nvPr>
            <p:ph type="body" idx="1"/>
          </p:nvPr>
        </p:nvSpPr>
        <p:spPr>
          <a:xfrm>
            <a:off x="839788" y="1681163"/>
            <a:ext cx="5157787"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4" name="Tijdelijke aanduiding voor inhoud 3">
            <a:extLst>
              <a:ext uri="{FF2B5EF4-FFF2-40B4-BE49-F238E27FC236}">
                <a16:creationId xmlns:a16="http://schemas.microsoft.com/office/drawing/2014/main" id="{51874D1F-CC25-10E7-81E0-E10D5F16D7D2}"/>
              </a:ext>
            </a:extLst>
          </p:cNvPr>
          <p:cNvSpPr>
            <a:spLocks noGrp="1"/>
          </p:cNvSpPr>
          <p:nvPr>
            <p:ph sz="half" idx="2"/>
          </p:nvPr>
        </p:nvSpPr>
        <p:spPr>
          <a:xfrm>
            <a:off x="839788" y="2505075"/>
            <a:ext cx="5157787" cy="3684588"/>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34B8AA2-FFA9-296A-8EEE-43019FA8F0EB}"/>
              </a:ext>
            </a:extLst>
          </p:cNvPr>
          <p:cNvSpPr>
            <a:spLocks noGrp="1"/>
          </p:cNvSpPr>
          <p:nvPr>
            <p:ph type="body" sz="quarter" idx="3"/>
          </p:nvPr>
        </p:nvSpPr>
        <p:spPr>
          <a:xfrm>
            <a:off x="6172200" y="1681163"/>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6" name="Tijdelijke aanduiding voor inhoud 5">
            <a:extLst>
              <a:ext uri="{FF2B5EF4-FFF2-40B4-BE49-F238E27FC236}">
                <a16:creationId xmlns:a16="http://schemas.microsoft.com/office/drawing/2014/main" id="{06C3EEE7-4C50-B91A-3D31-247759EFA5EF}"/>
              </a:ext>
            </a:extLst>
          </p:cNvPr>
          <p:cNvSpPr>
            <a:spLocks noGrp="1"/>
          </p:cNvSpPr>
          <p:nvPr>
            <p:ph sz="quarter" idx="4"/>
          </p:nvPr>
        </p:nvSpPr>
        <p:spPr>
          <a:xfrm>
            <a:off x="6172200" y="2505075"/>
            <a:ext cx="5183188" cy="368458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2728198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83B295-4B93-27DD-7A5F-4649780BA231}"/>
              </a:ext>
            </a:extLst>
          </p:cNvPr>
          <p:cNvSpPr>
            <a:spLocks noGrp="1"/>
          </p:cNvSpPr>
          <p:nvPr>
            <p:ph type="title"/>
          </p:nvPr>
        </p:nvSpPr>
        <p:spPr>
          <a:xfrm>
            <a:off x="838200" y="599608"/>
            <a:ext cx="10515600" cy="906904"/>
          </a:xfrm>
        </p:spPr>
        <p:txBody>
          <a:bodyPr/>
          <a:lstStyle/>
          <a:p>
            <a:r>
              <a:rPr lang="nl-NL" dirty="0"/>
              <a:t>Klik om stijl te bewerken</a:t>
            </a:r>
          </a:p>
        </p:txBody>
      </p:sp>
    </p:spTree>
    <p:extLst>
      <p:ext uri="{BB962C8B-B14F-4D97-AF65-F5344CB8AC3E}">
        <p14:creationId xmlns:p14="http://schemas.microsoft.com/office/powerpoint/2010/main" val="1715464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482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1AFC75-0219-2F44-E0BF-A49B68C3AC2A}"/>
              </a:ext>
            </a:extLst>
          </p:cNvPr>
          <p:cNvSpPr>
            <a:spLocks noGrp="1"/>
          </p:cNvSpPr>
          <p:nvPr>
            <p:ph type="title"/>
          </p:nvPr>
        </p:nvSpPr>
        <p:spPr>
          <a:xfrm>
            <a:off x="839788" y="987424"/>
            <a:ext cx="3932237" cy="1069975"/>
          </a:xfrm>
        </p:spPr>
        <p:txBody>
          <a:bodyPr anchor="t" anchorCtr="0">
            <a:normAutofit/>
          </a:bodyPr>
          <a:lstStyle>
            <a:lvl1pPr>
              <a:defRPr sz="3000"/>
            </a:lvl1pPr>
          </a:lstStyle>
          <a:p>
            <a:r>
              <a:rPr lang="nl-NL" dirty="0"/>
              <a:t>Klik om stijl te bewerken</a:t>
            </a:r>
          </a:p>
        </p:txBody>
      </p:sp>
      <p:sp>
        <p:nvSpPr>
          <p:cNvPr id="3" name="Tijdelijke aanduiding voor inhoud 2">
            <a:extLst>
              <a:ext uri="{FF2B5EF4-FFF2-40B4-BE49-F238E27FC236}">
                <a16:creationId xmlns:a16="http://schemas.microsoft.com/office/drawing/2014/main" id="{4B2704AC-6C53-DD61-08CC-4329C24E9A7F}"/>
              </a:ext>
            </a:extLst>
          </p:cNvPr>
          <p:cNvSpPr>
            <a:spLocks noGrp="1"/>
          </p:cNvSpPr>
          <p:nvPr>
            <p:ph idx="1"/>
          </p:nvPr>
        </p:nvSpPr>
        <p:spPr>
          <a:xfrm>
            <a:off x="5183188" y="987425"/>
            <a:ext cx="6172200" cy="4873625"/>
          </a:xfrm>
        </p:spPr>
        <p:txBody>
          <a:bodyPr>
            <a:normAutofit/>
          </a:bodyPr>
          <a:lstStyle>
            <a:lvl1pPr>
              <a:defRPr sz="1400"/>
            </a:lvl1pPr>
            <a:lvl2pPr>
              <a:defRPr sz="1400"/>
            </a:lvl2pPr>
            <a:lvl3pPr>
              <a:defRPr sz="1400"/>
            </a:lvl3pPr>
            <a:lvl4pPr>
              <a:defRPr sz="2000"/>
            </a:lvl4pPr>
            <a:lvl5pPr>
              <a:defRPr sz="2000"/>
            </a:lvl5pPr>
            <a:lvl6pPr>
              <a:defRPr sz="2000"/>
            </a:lvl6pPr>
            <a:lvl7pPr>
              <a:defRPr sz="2000"/>
            </a:lvl7pPr>
            <a:lvl8pPr>
              <a:defRPr sz="2000"/>
            </a:lvl8pPr>
            <a:lvl9pPr>
              <a:defRPr sz="2000"/>
            </a:lvl9p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tekst 3">
            <a:extLst>
              <a:ext uri="{FF2B5EF4-FFF2-40B4-BE49-F238E27FC236}">
                <a16:creationId xmlns:a16="http://schemas.microsoft.com/office/drawing/2014/main" id="{F79653E8-37E4-C7CF-91D7-656DC55D0160}"/>
              </a:ext>
            </a:extLst>
          </p:cNvPr>
          <p:cNvSpPr>
            <a:spLocks noGrp="1"/>
          </p:cNvSpPr>
          <p:nvPr>
            <p:ph type="body" sz="half" idx="2"/>
          </p:nvPr>
        </p:nvSpPr>
        <p:spPr>
          <a:xfrm>
            <a:off x="839788" y="2241030"/>
            <a:ext cx="3932237" cy="362795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Tree>
    <p:extLst>
      <p:ext uri="{BB962C8B-B14F-4D97-AF65-F5344CB8AC3E}">
        <p14:creationId xmlns:p14="http://schemas.microsoft.com/office/powerpoint/2010/main" val="380937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B08A3BAC-1495-8167-5DEE-1B810287D9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8" name="Titel 1">
            <a:extLst>
              <a:ext uri="{FF2B5EF4-FFF2-40B4-BE49-F238E27FC236}">
                <a16:creationId xmlns:a16="http://schemas.microsoft.com/office/drawing/2014/main" id="{7A551EE5-4177-89A1-04CB-E4EB9F7C559E}"/>
              </a:ext>
            </a:extLst>
          </p:cNvPr>
          <p:cNvSpPr>
            <a:spLocks noGrp="1"/>
          </p:cNvSpPr>
          <p:nvPr>
            <p:ph type="title"/>
          </p:nvPr>
        </p:nvSpPr>
        <p:spPr>
          <a:xfrm>
            <a:off x="839788" y="987424"/>
            <a:ext cx="3932237" cy="1069975"/>
          </a:xfrm>
        </p:spPr>
        <p:txBody>
          <a:bodyPr anchor="t" anchorCtr="0">
            <a:normAutofit/>
          </a:bodyPr>
          <a:lstStyle>
            <a:lvl1pPr>
              <a:defRPr sz="3000"/>
            </a:lvl1pPr>
          </a:lstStyle>
          <a:p>
            <a:r>
              <a:rPr lang="nl-NL" dirty="0"/>
              <a:t>Klik om stijl te bewerken</a:t>
            </a:r>
          </a:p>
        </p:txBody>
      </p:sp>
      <p:sp>
        <p:nvSpPr>
          <p:cNvPr id="9" name="Tijdelijke aanduiding voor tekst 3">
            <a:extLst>
              <a:ext uri="{FF2B5EF4-FFF2-40B4-BE49-F238E27FC236}">
                <a16:creationId xmlns:a16="http://schemas.microsoft.com/office/drawing/2014/main" id="{F548E75D-E2F0-7354-97E2-BD7A8A3730C4}"/>
              </a:ext>
            </a:extLst>
          </p:cNvPr>
          <p:cNvSpPr>
            <a:spLocks noGrp="1"/>
          </p:cNvSpPr>
          <p:nvPr>
            <p:ph type="body" sz="half" idx="2"/>
          </p:nvPr>
        </p:nvSpPr>
        <p:spPr>
          <a:xfrm>
            <a:off x="839788" y="2241030"/>
            <a:ext cx="3932237" cy="362795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Tree>
    <p:extLst>
      <p:ext uri="{BB962C8B-B14F-4D97-AF65-F5344CB8AC3E}">
        <p14:creationId xmlns:p14="http://schemas.microsoft.com/office/powerpoint/2010/main" val="1341403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D2109990-4A5C-A623-CCAD-3E3FAED84891}"/>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8" name="Ondertitel 2">
            <a:extLst>
              <a:ext uri="{FF2B5EF4-FFF2-40B4-BE49-F238E27FC236}">
                <a16:creationId xmlns:a16="http://schemas.microsoft.com/office/drawing/2014/main" id="{A8848FA7-3ED5-B7AA-887B-76F7B1B1FB2B}"/>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6364749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image" Target="../media/image2.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2.pn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5C343283-DAB4-CD4E-B9A5-9033E036D787}"/>
              </a:ext>
            </a:extLst>
          </p:cNvPr>
          <p:cNvPicPr>
            <a:picLocks noChangeAspect="1"/>
          </p:cNvPicPr>
          <p:nvPr userDrawn="1"/>
        </p:nvPicPr>
        <p:blipFill>
          <a:blip r:embed="rId10"/>
          <a:stretch>
            <a:fillRect/>
          </a:stretch>
        </p:blipFill>
        <p:spPr>
          <a:xfrm flipH="1">
            <a:off x="0" y="6356350"/>
            <a:ext cx="8597348" cy="501650"/>
          </a:xfrm>
          <a:prstGeom prst="rect">
            <a:avLst/>
          </a:prstGeom>
        </p:spPr>
      </p:pic>
      <p:sp>
        <p:nvSpPr>
          <p:cNvPr id="2" name="Tijdelijke aanduiding voor titel 1">
            <a:extLst>
              <a:ext uri="{FF2B5EF4-FFF2-40B4-BE49-F238E27FC236}">
                <a16:creationId xmlns:a16="http://schemas.microsoft.com/office/drawing/2014/main" id="{35EBA499-CB8E-8757-6CE8-509E86DAB95F}"/>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6253A547-C78D-7C22-67AB-F89665D807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pic>
        <p:nvPicPr>
          <p:cNvPr id="13" name="Afbeelding 12" descr="Afbeelding met Lettertype, Graphics, grafische vormgeving, logo&#10;&#10;Automatisch gegenereerde beschrijving">
            <a:extLst>
              <a:ext uri="{FF2B5EF4-FFF2-40B4-BE49-F238E27FC236}">
                <a16:creationId xmlns:a16="http://schemas.microsoft.com/office/drawing/2014/main" id="{947DEBA7-211F-B70A-6896-42CE64A25612}"/>
              </a:ext>
            </a:extLst>
          </p:cNvPr>
          <p:cNvPicPr>
            <a:picLocks noChangeAspect="1"/>
          </p:cNvPicPr>
          <p:nvPr userDrawn="1"/>
        </p:nvPicPr>
        <p:blipFill>
          <a:blip r:embed="rId11"/>
          <a:stretch>
            <a:fillRect/>
          </a:stretch>
        </p:blipFill>
        <p:spPr>
          <a:xfrm>
            <a:off x="9485037" y="6232294"/>
            <a:ext cx="1868763" cy="535494"/>
          </a:xfrm>
          <a:prstGeom prst="rect">
            <a:avLst/>
          </a:prstGeom>
        </p:spPr>
      </p:pic>
      <p:pic>
        <p:nvPicPr>
          <p:cNvPr id="10" name="Afbeelding 9">
            <a:extLst>
              <a:ext uri="{FF2B5EF4-FFF2-40B4-BE49-F238E27FC236}">
                <a16:creationId xmlns:a16="http://schemas.microsoft.com/office/drawing/2014/main" id="{A77BF7DD-20FA-1880-7BD6-C0400D5FB3DF}"/>
              </a:ext>
            </a:extLst>
          </p:cNvPr>
          <p:cNvPicPr>
            <a:picLocks noChangeAspect="1"/>
          </p:cNvPicPr>
          <p:nvPr userDrawn="1"/>
        </p:nvPicPr>
        <p:blipFill>
          <a:blip r:embed="rId12"/>
          <a:stretch>
            <a:fillRect/>
          </a:stretch>
        </p:blipFill>
        <p:spPr>
          <a:xfrm>
            <a:off x="919371" y="6460672"/>
            <a:ext cx="6415708" cy="269917"/>
          </a:xfrm>
          <a:prstGeom prst="rect">
            <a:avLst/>
          </a:prstGeom>
        </p:spPr>
      </p:pic>
    </p:spTree>
    <p:extLst>
      <p:ext uri="{BB962C8B-B14F-4D97-AF65-F5344CB8AC3E}">
        <p14:creationId xmlns:p14="http://schemas.microsoft.com/office/powerpoint/2010/main" val="263122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l" defTabSz="914400" rtl="0" eaLnBrk="1" latinLnBrk="0" hangingPunct="1">
        <a:lnSpc>
          <a:spcPct val="90000"/>
        </a:lnSpc>
        <a:spcBef>
          <a:spcPct val="0"/>
        </a:spcBef>
        <a:buNone/>
        <a:defRPr sz="3000" b="1" i="0" kern="1200" baseline="0">
          <a:solidFill>
            <a:srgbClr val="0086CD"/>
          </a:solidFill>
          <a:latin typeface="Arial" panose="020B0604020202020204"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rgbClr val="E30613"/>
        </a:buClr>
        <a:buFont typeface="Arial" panose="020B0604020202020204" pitchFamily="34" charset="0"/>
        <a:buChar char="•"/>
        <a:defRPr sz="14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rgbClr val="E30613"/>
        </a:buClr>
        <a:buFont typeface="Arial" panose="020B0604020202020204" pitchFamily="34" charset="0"/>
        <a:buChar char="•"/>
        <a:defRPr sz="14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Afbeelding 9" descr="Afbeelding met Lettertype, Graphics, grafische vormgeving, logo&#10;&#10;Automatisch gegenereerde beschrijving">
            <a:extLst>
              <a:ext uri="{FF2B5EF4-FFF2-40B4-BE49-F238E27FC236}">
                <a16:creationId xmlns:a16="http://schemas.microsoft.com/office/drawing/2014/main" id="{88FE2F72-4518-B9B4-99FA-14154F8CF92A}"/>
              </a:ext>
            </a:extLst>
          </p:cNvPr>
          <p:cNvPicPr>
            <a:picLocks noChangeAspect="1"/>
          </p:cNvPicPr>
          <p:nvPr userDrawn="1"/>
        </p:nvPicPr>
        <p:blipFill>
          <a:blip r:embed="rId10"/>
          <a:stretch>
            <a:fillRect/>
          </a:stretch>
        </p:blipFill>
        <p:spPr>
          <a:xfrm>
            <a:off x="9485037" y="6258393"/>
            <a:ext cx="1868763" cy="535494"/>
          </a:xfrm>
          <a:prstGeom prst="rect">
            <a:avLst/>
          </a:prstGeom>
        </p:spPr>
      </p:pic>
      <p:sp>
        <p:nvSpPr>
          <p:cNvPr id="16" name="Tijdelijke aanduiding voor titel 1">
            <a:extLst>
              <a:ext uri="{FF2B5EF4-FFF2-40B4-BE49-F238E27FC236}">
                <a16:creationId xmlns:a16="http://schemas.microsoft.com/office/drawing/2014/main" id="{F1623D7A-4819-9B65-A2AE-D067874B32D5}"/>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17" name="Tijdelijke aanduiding voor tekst 2">
            <a:extLst>
              <a:ext uri="{FF2B5EF4-FFF2-40B4-BE49-F238E27FC236}">
                <a16:creationId xmlns:a16="http://schemas.microsoft.com/office/drawing/2014/main" id="{91F2A318-A921-BC6D-FF2E-6BCCEADA60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pic>
        <p:nvPicPr>
          <p:cNvPr id="2" name="Afbeelding 1">
            <a:extLst>
              <a:ext uri="{FF2B5EF4-FFF2-40B4-BE49-F238E27FC236}">
                <a16:creationId xmlns:a16="http://schemas.microsoft.com/office/drawing/2014/main" id="{64D8CFF1-C3F7-B36C-11EC-8DF4F0DF4FE2}"/>
              </a:ext>
            </a:extLst>
          </p:cNvPr>
          <p:cNvPicPr>
            <a:picLocks noChangeAspect="1"/>
          </p:cNvPicPr>
          <p:nvPr userDrawn="1"/>
        </p:nvPicPr>
        <p:blipFill>
          <a:blip r:embed="rId11"/>
          <a:stretch>
            <a:fillRect/>
          </a:stretch>
        </p:blipFill>
        <p:spPr>
          <a:xfrm flipH="1">
            <a:off x="0" y="6356350"/>
            <a:ext cx="8597348" cy="501650"/>
          </a:xfrm>
          <a:prstGeom prst="rect">
            <a:avLst/>
          </a:prstGeom>
        </p:spPr>
      </p:pic>
    </p:spTree>
    <p:extLst>
      <p:ext uri="{BB962C8B-B14F-4D97-AF65-F5344CB8AC3E}">
        <p14:creationId xmlns:p14="http://schemas.microsoft.com/office/powerpoint/2010/main" val="250523910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5" r:id="rId6"/>
    <p:sldLayoutId id="2147483666" r:id="rId7"/>
    <p:sldLayoutId id="2147483667" r:id="rId8"/>
  </p:sldLayoutIdLst>
  <p:txStyles>
    <p:titleStyle>
      <a:lvl1pPr algn="l" defTabSz="914400" rtl="0" eaLnBrk="1" latinLnBrk="0" hangingPunct="1">
        <a:lnSpc>
          <a:spcPct val="90000"/>
        </a:lnSpc>
        <a:spcBef>
          <a:spcPct val="0"/>
        </a:spcBef>
        <a:buNone/>
        <a:defRPr sz="3000" b="1" kern="1200" baseline="0">
          <a:solidFill>
            <a:srgbClr val="0086CD"/>
          </a:solidFill>
          <a:latin typeface="Arial" panose="020B0604020202020204"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Afbeelding 9" descr="Afbeelding met Lettertype, Graphics, grafische vormgeving, logo&#10;&#10;Automatisch gegenereerde beschrijving">
            <a:extLst>
              <a:ext uri="{FF2B5EF4-FFF2-40B4-BE49-F238E27FC236}">
                <a16:creationId xmlns:a16="http://schemas.microsoft.com/office/drawing/2014/main" id="{88FE2F72-4518-B9B4-99FA-14154F8CF92A}"/>
              </a:ext>
            </a:extLst>
          </p:cNvPr>
          <p:cNvPicPr>
            <a:picLocks noChangeAspect="1"/>
          </p:cNvPicPr>
          <p:nvPr userDrawn="1"/>
        </p:nvPicPr>
        <p:blipFill>
          <a:blip r:embed="rId10"/>
          <a:stretch>
            <a:fillRect/>
          </a:stretch>
        </p:blipFill>
        <p:spPr>
          <a:xfrm>
            <a:off x="9485037" y="6258393"/>
            <a:ext cx="1868763" cy="535494"/>
          </a:xfrm>
          <a:prstGeom prst="rect">
            <a:avLst/>
          </a:prstGeom>
        </p:spPr>
      </p:pic>
      <p:sp>
        <p:nvSpPr>
          <p:cNvPr id="16" name="Tijdelijke aanduiding voor titel 1">
            <a:extLst>
              <a:ext uri="{FF2B5EF4-FFF2-40B4-BE49-F238E27FC236}">
                <a16:creationId xmlns:a16="http://schemas.microsoft.com/office/drawing/2014/main" id="{F1623D7A-4819-9B65-A2AE-D067874B32D5}"/>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17" name="Tijdelijke aanduiding voor tekst 2">
            <a:extLst>
              <a:ext uri="{FF2B5EF4-FFF2-40B4-BE49-F238E27FC236}">
                <a16:creationId xmlns:a16="http://schemas.microsoft.com/office/drawing/2014/main" id="{91F2A318-A921-BC6D-FF2E-6BCCEADA60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264268909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p:txStyles>
    <p:titleStyle>
      <a:lvl1pPr algn="l" defTabSz="914400" rtl="0" eaLnBrk="1" latinLnBrk="0" hangingPunct="1">
        <a:lnSpc>
          <a:spcPct val="90000"/>
        </a:lnSpc>
        <a:spcBef>
          <a:spcPct val="0"/>
        </a:spcBef>
        <a:buNone/>
        <a:defRPr sz="3000" b="1" kern="1200" baseline="0">
          <a:solidFill>
            <a:srgbClr val="0086CD"/>
          </a:solidFill>
          <a:latin typeface="Arial" panose="020B0604020202020204"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hyperlink" Target="http://www.5xbeter.nl/" TargetMode="External"/><Relationship Id="rId4" Type="http://schemas.openxmlformats.org/officeDocument/2006/relationships/hyperlink" Target="mailto:info@5xbeter.nl"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5xbeter.nl/" TargetMode="External"/><Relationship Id="rId2" Type="http://schemas.openxmlformats.org/officeDocument/2006/relationships/hyperlink" Target="mailto:info@5xbeter.nl" TargetMode="Externa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AB208A-05ED-1F6E-E3CD-8C3FCFF021A8}"/>
              </a:ext>
            </a:extLst>
          </p:cNvPr>
          <p:cNvSpPr>
            <a:spLocks noGrp="1"/>
          </p:cNvSpPr>
          <p:nvPr>
            <p:ph type="ctrTitle"/>
          </p:nvPr>
        </p:nvSpPr>
        <p:spPr>
          <a:xfrm>
            <a:off x="843169" y="428233"/>
            <a:ext cx="10505661" cy="1002361"/>
          </a:xfrm>
        </p:spPr>
        <p:txBody>
          <a:bodyPr/>
          <a:lstStyle/>
          <a:p>
            <a:r>
              <a:rPr lang="nl-NL" dirty="0" err="1">
                <a:latin typeface="Arial" panose="020B0604020202020204" pitchFamily="34" charset="0"/>
                <a:cs typeface="Arial" panose="020B0604020202020204" pitchFamily="34" charset="0"/>
              </a:rPr>
              <a:t>Toolbox</a:t>
            </a:r>
            <a:br>
              <a:rPr lang="nl-NL" dirty="0">
                <a:latin typeface="Arial" panose="020B0604020202020204" pitchFamily="34" charset="0"/>
                <a:cs typeface="Arial" panose="020B0604020202020204" pitchFamily="34" charset="0"/>
              </a:rPr>
            </a:br>
            <a:r>
              <a:rPr lang="nl-NL" dirty="0">
                <a:latin typeface="Arial" panose="020B0604020202020204" pitchFamily="34" charset="0"/>
                <a:cs typeface="Arial" panose="020B0604020202020204" pitchFamily="34" charset="0"/>
              </a:rPr>
              <a:t>Fysieke belasting</a:t>
            </a:r>
          </a:p>
        </p:txBody>
      </p:sp>
      <p:sp>
        <p:nvSpPr>
          <p:cNvPr id="3" name="Ondertitel 2">
            <a:extLst>
              <a:ext uri="{FF2B5EF4-FFF2-40B4-BE49-F238E27FC236}">
                <a16:creationId xmlns:a16="http://schemas.microsoft.com/office/drawing/2014/main" id="{61C324E1-BC5B-18EE-A0AD-DC4385409AF8}"/>
              </a:ext>
            </a:extLst>
          </p:cNvPr>
          <p:cNvSpPr>
            <a:spLocks noGrp="1"/>
          </p:cNvSpPr>
          <p:nvPr>
            <p:ph type="subTitle" idx="1"/>
          </p:nvPr>
        </p:nvSpPr>
        <p:spPr>
          <a:xfrm>
            <a:off x="843168" y="1430594"/>
            <a:ext cx="10505661" cy="366680"/>
          </a:xfrm>
        </p:spPr>
        <p:txBody>
          <a:bodyPr>
            <a:normAutofit/>
          </a:bodyPr>
          <a:lstStyle/>
          <a:p>
            <a:r>
              <a:rPr lang="nl-NL" sz="2000" dirty="0">
                <a:latin typeface="Arial" panose="020B0604020202020204" pitchFamily="34" charset="0"/>
                <a:cs typeface="Arial" panose="020B0604020202020204" pitchFamily="34" charset="0"/>
              </a:rPr>
              <a:t>Bedrijfsnaam en datum</a:t>
            </a:r>
          </a:p>
        </p:txBody>
      </p:sp>
      <p:pic>
        <p:nvPicPr>
          <p:cNvPr id="6" name="Afbeelding 5" descr="Afbeelding met kleding, persoon, tafel, schoeisel&#10;&#10;Automatisch gegenereerde beschrijving">
            <a:extLst>
              <a:ext uri="{FF2B5EF4-FFF2-40B4-BE49-F238E27FC236}">
                <a16:creationId xmlns:a16="http://schemas.microsoft.com/office/drawing/2014/main" id="{DC6798DB-C88F-2D55-EF80-403AFEBF6D10}"/>
              </a:ext>
            </a:extLst>
          </p:cNvPr>
          <p:cNvPicPr>
            <a:picLocks noChangeAspect="1"/>
          </p:cNvPicPr>
          <p:nvPr/>
        </p:nvPicPr>
        <p:blipFill>
          <a:blip r:embed="rId3"/>
          <a:srcRect t="2210" b="5000"/>
          <a:stretch/>
        </p:blipFill>
        <p:spPr>
          <a:xfrm>
            <a:off x="2209798" y="1954160"/>
            <a:ext cx="7772400" cy="3841955"/>
          </a:xfrm>
          <a:prstGeom prst="rect">
            <a:avLst/>
          </a:prstGeom>
        </p:spPr>
      </p:pic>
    </p:spTree>
    <p:extLst>
      <p:ext uri="{BB962C8B-B14F-4D97-AF65-F5344CB8AC3E}">
        <p14:creationId xmlns:p14="http://schemas.microsoft.com/office/powerpoint/2010/main" val="3815730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F040C-D091-B2F2-6B18-9F2B777444DB}"/>
            </a:ext>
          </a:extLst>
        </p:cNvPr>
        <p:cNvGrpSpPr/>
        <p:nvPr/>
      </p:nvGrpSpPr>
      <p:grpSpPr>
        <a:xfrm>
          <a:off x="0" y="0"/>
          <a:ext cx="0" cy="0"/>
          <a:chOff x="0" y="0"/>
          <a:chExt cx="0" cy="0"/>
        </a:xfrm>
      </p:grpSpPr>
      <p:pic>
        <p:nvPicPr>
          <p:cNvPr id="5" name="Afbeelding 4" descr="Afbeelding met schermopname, Rechthoek&#10;&#10;Automatisch gegenereerde beschrijving">
            <a:extLst>
              <a:ext uri="{FF2B5EF4-FFF2-40B4-BE49-F238E27FC236}">
                <a16:creationId xmlns:a16="http://schemas.microsoft.com/office/drawing/2014/main" id="{16A32F53-E342-533A-6723-F40148541541}"/>
              </a:ext>
            </a:extLst>
          </p:cNvPr>
          <p:cNvPicPr>
            <a:picLocks noChangeAspect="1"/>
          </p:cNvPicPr>
          <p:nvPr/>
        </p:nvPicPr>
        <p:blipFill>
          <a:blip r:embed="rId3"/>
          <a:srcRect l="67567" b="51404"/>
          <a:stretch/>
        </p:blipFill>
        <p:spPr>
          <a:xfrm>
            <a:off x="0" y="1400379"/>
            <a:ext cx="2520827" cy="960857"/>
          </a:xfrm>
          <a:prstGeom prst="rect">
            <a:avLst/>
          </a:prstGeom>
        </p:spPr>
      </p:pic>
      <p:sp>
        <p:nvSpPr>
          <p:cNvPr id="2" name="Titel 1">
            <a:extLst>
              <a:ext uri="{FF2B5EF4-FFF2-40B4-BE49-F238E27FC236}">
                <a16:creationId xmlns:a16="http://schemas.microsoft.com/office/drawing/2014/main" id="{2A0C1396-748A-F20D-B3E6-15B6E2BD8E8B}"/>
              </a:ext>
            </a:extLst>
          </p:cNvPr>
          <p:cNvSpPr>
            <a:spLocks noGrp="1"/>
          </p:cNvSpPr>
          <p:nvPr>
            <p:ph type="ctrTitle"/>
          </p:nvPr>
        </p:nvSpPr>
        <p:spPr>
          <a:xfrm>
            <a:off x="848139" y="1668379"/>
            <a:ext cx="4758577" cy="649705"/>
          </a:xfrm>
        </p:spPr>
        <p:txBody>
          <a:bodyPr>
            <a:normAutofit/>
          </a:bodyPr>
          <a:lstStyle/>
          <a:p>
            <a:pPr algn="l"/>
            <a:r>
              <a:rPr lang="nl-NL" sz="2000" dirty="0">
                <a:solidFill>
                  <a:schemeClr val="bg1"/>
                </a:solidFill>
                <a:latin typeface="Arial" panose="020B0604020202020204" pitchFamily="34" charset="0"/>
                <a:cs typeface="Arial" panose="020B0604020202020204" pitchFamily="34" charset="0"/>
              </a:rPr>
              <a:t>Disbalans</a:t>
            </a:r>
            <a:endParaRPr lang="nl-NL" sz="2000" b="0" dirty="0">
              <a:solidFill>
                <a:schemeClr val="bg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62B46167-4A37-7A23-C0D7-282A7A946834}"/>
              </a:ext>
            </a:extLst>
          </p:cNvPr>
          <p:cNvSpPr>
            <a:spLocks noGrp="1"/>
          </p:cNvSpPr>
          <p:nvPr>
            <p:ph type="subTitle" idx="1"/>
          </p:nvPr>
        </p:nvSpPr>
        <p:spPr>
          <a:xfrm>
            <a:off x="848139" y="6456947"/>
            <a:ext cx="8159503" cy="288758"/>
          </a:xfrm>
        </p:spPr>
        <p:txBody>
          <a:bodyPr/>
          <a:lstStyle/>
          <a:p>
            <a:pPr algn="l"/>
            <a:r>
              <a:rPr lang="nl-NL" b="1" dirty="0">
                <a:solidFill>
                  <a:schemeClr val="bg1"/>
                </a:solidFill>
                <a:latin typeface="Arial" panose="020B0604020202020204" pitchFamily="34" charset="0"/>
                <a:cs typeface="Arial" panose="020B0604020202020204" pitchFamily="34" charset="0"/>
              </a:rPr>
              <a:t>Til jij er zwaar aan? Ik werk veilig en gezond!</a:t>
            </a:r>
          </a:p>
        </p:txBody>
      </p:sp>
      <p:sp>
        <p:nvSpPr>
          <p:cNvPr id="4" name="Titel 1">
            <a:extLst>
              <a:ext uri="{FF2B5EF4-FFF2-40B4-BE49-F238E27FC236}">
                <a16:creationId xmlns:a16="http://schemas.microsoft.com/office/drawing/2014/main" id="{A0F30E00-4BAB-9D07-F7B8-52BF49AFF58D}"/>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pic>
        <p:nvPicPr>
          <p:cNvPr id="8" name="Afbeelding 7" descr="Afbeelding met sport, barbell, Fitness, Trainingsapparatuur&#10;&#10;Automatisch gegenereerde beschrijving">
            <a:extLst>
              <a:ext uri="{FF2B5EF4-FFF2-40B4-BE49-F238E27FC236}">
                <a16:creationId xmlns:a16="http://schemas.microsoft.com/office/drawing/2014/main" id="{F110709C-C070-EDD7-4702-0270C069532F}"/>
              </a:ext>
            </a:extLst>
          </p:cNvPr>
          <p:cNvPicPr>
            <a:picLocks noChangeAspect="1"/>
          </p:cNvPicPr>
          <p:nvPr/>
        </p:nvPicPr>
        <p:blipFill>
          <a:blip r:embed="rId4"/>
          <a:srcRect b="4800"/>
          <a:stretch/>
        </p:blipFill>
        <p:spPr>
          <a:xfrm>
            <a:off x="3604039" y="1226252"/>
            <a:ext cx="4983920" cy="4703242"/>
          </a:xfrm>
          <a:prstGeom prst="rect">
            <a:avLst/>
          </a:prstGeom>
        </p:spPr>
      </p:pic>
    </p:spTree>
    <p:extLst>
      <p:ext uri="{BB962C8B-B14F-4D97-AF65-F5344CB8AC3E}">
        <p14:creationId xmlns:p14="http://schemas.microsoft.com/office/powerpoint/2010/main" val="265536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4B5CD-B01A-DDCA-C2B5-B4CD819CEA1D}"/>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E9B5F5F7-0409-0FBD-69E4-56BA04BE65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602"/>
          <a:stretch/>
        </p:blipFill>
        <p:spPr bwMode="auto">
          <a:xfrm>
            <a:off x="2307009" y="1138989"/>
            <a:ext cx="7577981" cy="4893101"/>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schermopname, Rechthoek&#10;&#10;Automatisch gegenereerde beschrijving">
            <a:extLst>
              <a:ext uri="{FF2B5EF4-FFF2-40B4-BE49-F238E27FC236}">
                <a16:creationId xmlns:a16="http://schemas.microsoft.com/office/drawing/2014/main" id="{F41E26CF-26A0-26D3-5010-368065EE8B8C}"/>
              </a:ext>
            </a:extLst>
          </p:cNvPr>
          <p:cNvPicPr>
            <a:picLocks noChangeAspect="1"/>
          </p:cNvPicPr>
          <p:nvPr/>
        </p:nvPicPr>
        <p:blipFill>
          <a:blip r:embed="rId4"/>
          <a:srcRect l="62440" b="51404"/>
          <a:stretch/>
        </p:blipFill>
        <p:spPr>
          <a:xfrm>
            <a:off x="0" y="1400379"/>
            <a:ext cx="2919331" cy="960857"/>
          </a:xfrm>
          <a:prstGeom prst="rect">
            <a:avLst/>
          </a:prstGeom>
        </p:spPr>
      </p:pic>
      <p:sp>
        <p:nvSpPr>
          <p:cNvPr id="2" name="Titel 1">
            <a:extLst>
              <a:ext uri="{FF2B5EF4-FFF2-40B4-BE49-F238E27FC236}">
                <a16:creationId xmlns:a16="http://schemas.microsoft.com/office/drawing/2014/main" id="{293EBEF5-3925-4756-2977-0A22B4997994}"/>
              </a:ext>
            </a:extLst>
          </p:cNvPr>
          <p:cNvSpPr>
            <a:spLocks noGrp="1"/>
          </p:cNvSpPr>
          <p:nvPr>
            <p:ph type="ctrTitle"/>
          </p:nvPr>
        </p:nvSpPr>
        <p:spPr>
          <a:xfrm>
            <a:off x="843169" y="1555380"/>
            <a:ext cx="4758577" cy="649705"/>
          </a:xfrm>
        </p:spPr>
        <p:txBody>
          <a:bodyPr>
            <a:normAutofit/>
          </a:bodyPr>
          <a:lstStyle/>
          <a:p>
            <a:pPr algn="l"/>
            <a:r>
              <a:rPr lang="nl-NL" sz="4000" dirty="0">
                <a:solidFill>
                  <a:schemeClr val="bg1"/>
                </a:solidFill>
                <a:latin typeface="Arial" panose="020B0604020202020204" pitchFamily="34" charset="0"/>
                <a:cs typeface="Arial" panose="020B0604020202020204" pitchFamily="34" charset="0"/>
              </a:rPr>
              <a:t>Tillen</a:t>
            </a:r>
            <a:endParaRPr lang="nl-NL" sz="4000" b="0" dirty="0">
              <a:solidFill>
                <a:schemeClr val="bg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7B837994-3669-BF89-0F73-D19C2056CC03}"/>
              </a:ext>
            </a:extLst>
          </p:cNvPr>
          <p:cNvSpPr>
            <a:spLocks noGrp="1"/>
          </p:cNvSpPr>
          <p:nvPr>
            <p:ph type="subTitle" idx="1"/>
          </p:nvPr>
        </p:nvSpPr>
        <p:spPr>
          <a:xfrm>
            <a:off x="848139" y="6456947"/>
            <a:ext cx="8159503" cy="288758"/>
          </a:xfrm>
        </p:spPr>
        <p:txBody>
          <a:bodyPr/>
          <a:lstStyle/>
          <a:p>
            <a:pPr algn="l"/>
            <a:r>
              <a:rPr lang="nl-NL" b="1" dirty="0">
                <a:solidFill>
                  <a:schemeClr val="bg1"/>
                </a:solidFill>
                <a:latin typeface="Arial" panose="020B0604020202020204" pitchFamily="34" charset="0"/>
                <a:cs typeface="Arial" panose="020B0604020202020204" pitchFamily="34" charset="0"/>
              </a:rPr>
              <a:t>Til jij er zwaar aan? Ik werk veilig en gezond!</a:t>
            </a:r>
          </a:p>
        </p:txBody>
      </p:sp>
      <p:sp>
        <p:nvSpPr>
          <p:cNvPr id="4" name="Titel 1">
            <a:extLst>
              <a:ext uri="{FF2B5EF4-FFF2-40B4-BE49-F238E27FC236}">
                <a16:creationId xmlns:a16="http://schemas.microsoft.com/office/drawing/2014/main" id="{F36C5958-766C-24F2-7803-817B871D783A}"/>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3403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EBA46-6075-092B-F69B-AA77FD80365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AE58608-E8F9-B55E-057E-6199C71509F5}"/>
              </a:ext>
            </a:extLst>
          </p:cNvPr>
          <p:cNvSpPr>
            <a:spLocks noGrp="1"/>
          </p:cNvSpPr>
          <p:nvPr>
            <p:ph type="ctrTitle"/>
          </p:nvPr>
        </p:nvSpPr>
        <p:spPr>
          <a:xfrm>
            <a:off x="848139" y="1668379"/>
            <a:ext cx="4758577" cy="649705"/>
          </a:xfrm>
        </p:spPr>
        <p:txBody>
          <a:bodyPr>
            <a:normAutofit/>
          </a:bodyPr>
          <a:lstStyle/>
          <a:p>
            <a:pPr algn="l"/>
            <a:r>
              <a:rPr lang="nl-NL" sz="2000" dirty="0">
                <a:solidFill>
                  <a:schemeClr val="tx1"/>
                </a:solidFill>
                <a:latin typeface="Arial" panose="020B0604020202020204" pitchFamily="34" charset="0"/>
                <a:cs typeface="Arial" panose="020B0604020202020204" pitchFamily="34" charset="0"/>
              </a:rPr>
              <a:t>Hoeveel mag je maximaal tillen?</a:t>
            </a:r>
            <a:endParaRPr lang="nl-NL" sz="2000" b="0" dirty="0">
              <a:solidFill>
                <a:schemeClr val="tx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FBD8F755-90DF-3390-4F17-F06A8665FCC5}"/>
              </a:ext>
            </a:extLst>
          </p:cNvPr>
          <p:cNvSpPr>
            <a:spLocks noGrp="1"/>
          </p:cNvSpPr>
          <p:nvPr>
            <p:ph type="subTitle" idx="1"/>
          </p:nvPr>
        </p:nvSpPr>
        <p:spPr>
          <a:xfrm>
            <a:off x="848139" y="6456947"/>
            <a:ext cx="8159503" cy="288758"/>
          </a:xfrm>
        </p:spPr>
        <p:txBody>
          <a:bodyPr/>
          <a:lstStyle/>
          <a:p>
            <a:pPr algn="l"/>
            <a:r>
              <a:rPr lang="nl-NL" b="1" dirty="0">
                <a:solidFill>
                  <a:schemeClr val="bg1"/>
                </a:solidFill>
                <a:latin typeface="Arial" panose="020B0604020202020204" pitchFamily="34" charset="0"/>
                <a:cs typeface="Arial" panose="020B0604020202020204" pitchFamily="34" charset="0"/>
              </a:rPr>
              <a:t>Til jij er zwaar aan? Ik werk veilig en gezond!</a:t>
            </a:r>
          </a:p>
        </p:txBody>
      </p:sp>
      <p:sp>
        <p:nvSpPr>
          <p:cNvPr id="4" name="Titel 1">
            <a:extLst>
              <a:ext uri="{FF2B5EF4-FFF2-40B4-BE49-F238E27FC236}">
                <a16:creationId xmlns:a16="http://schemas.microsoft.com/office/drawing/2014/main" id="{DF9A0BB9-F8AD-8179-C9A9-54C814DC7C06}"/>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BE5CB1F4-8087-CB08-B80D-E44C54E100E9}"/>
              </a:ext>
            </a:extLst>
          </p:cNvPr>
          <p:cNvSpPr txBox="1">
            <a:spLocks/>
          </p:cNvSpPr>
          <p:nvPr/>
        </p:nvSpPr>
        <p:spPr>
          <a:xfrm>
            <a:off x="848139" y="2667002"/>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A.	18 kilo</a:t>
            </a:r>
          </a:p>
        </p:txBody>
      </p:sp>
      <p:sp>
        <p:nvSpPr>
          <p:cNvPr id="11" name="Titel 1">
            <a:extLst>
              <a:ext uri="{FF2B5EF4-FFF2-40B4-BE49-F238E27FC236}">
                <a16:creationId xmlns:a16="http://schemas.microsoft.com/office/drawing/2014/main" id="{74912D93-A766-FED8-0228-8E02386B670B}"/>
              </a:ext>
            </a:extLst>
          </p:cNvPr>
          <p:cNvSpPr txBox="1">
            <a:spLocks/>
          </p:cNvSpPr>
          <p:nvPr/>
        </p:nvSpPr>
        <p:spPr>
          <a:xfrm>
            <a:off x="848139" y="3268581"/>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B.	25 kilo</a:t>
            </a:r>
          </a:p>
        </p:txBody>
      </p:sp>
      <p:sp>
        <p:nvSpPr>
          <p:cNvPr id="12" name="Titel 1">
            <a:extLst>
              <a:ext uri="{FF2B5EF4-FFF2-40B4-BE49-F238E27FC236}">
                <a16:creationId xmlns:a16="http://schemas.microsoft.com/office/drawing/2014/main" id="{6B1F10CE-DE05-B6B0-5F57-D215705DDACC}"/>
              </a:ext>
            </a:extLst>
          </p:cNvPr>
          <p:cNvSpPr txBox="1">
            <a:spLocks/>
          </p:cNvSpPr>
          <p:nvPr/>
        </p:nvSpPr>
        <p:spPr>
          <a:xfrm>
            <a:off x="848139" y="3830054"/>
            <a:ext cx="5442048" cy="902371"/>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C.	Er is geen maximum, alles wat je aankan</a:t>
            </a:r>
          </a:p>
        </p:txBody>
      </p:sp>
      <p:pic>
        <p:nvPicPr>
          <p:cNvPr id="6" name="Afbeelding 5" descr="Afbeelding met Stillevenfotografie, fles, keramiek, aardewerk&#10;&#10;Automatisch gegenereerde beschrijving">
            <a:extLst>
              <a:ext uri="{FF2B5EF4-FFF2-40B4-BE49-F238E27FC236}">
                <a16:creationId xmlns:a16="http://schemas.microsoft.com/office/drawing/2014/main" id="{34993316-09B0-3D0A-7602-426ABD2FB48E}"/>
              </a:ext>
            </a:extLst>
          </p:cNvPr>
          <p:cNvPicPr>
            <a:picLocks noChangeAspect="1"/>
          </p:cNvPicPr>
          <p:nvPr/>
        </p:nvPicPr>
        <p:blipFill>
          <a:blip r:embed="rId3"/>
          <a:stretch>
            <a:fillRect/>
          </a:stretch>
        </p:blipFill>
        <p:spPr>
          <a:xfrm>
            <a:off x="6936248" y="1277610"/>
            <a:ext cx="3841827" cy="3841827"/>
          </a:xfrm>
          <a:prstGeom prst="rect">
            <a:avLst/>
          </a:prstGeom>
        </p:spPr>
      </p:pic>
    </p:spTree>
    <p:extLst>
      <p:ext uri="{BB962C8B-B14F-4D97-AF65-F5344CB8AC3E}">
        <p14:creationId xmlns:p14="http://schemas.microsoft.com/office/powerpoint/2010/main" val="413614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200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86E58-8311-F290-7957-AE48D0166CBF}"/>
            </a:ext>
          </a:extLst>
        </p:cNvPr>
        <p:cNvGrpSpPr/>
        <p:nvPr/>
      </p:nvGrpSpPr>
      <p:grpSpPr>
        <a:xfrm>
          <a:off x="0" y="0"/>
          <a:ext cx="0" cy="0"/>
          <a:chOff x="0" y="0"/>
          <a:chExt cx="0" cy="0"/>
        </a:xfrm>
      </p:grpSpPr>
      <p:pic>
        <p:nvPicPr>
          <p:cNvPr id="13" name="Afbeelding 12" descr="Afbeelding met kleding, persoon, overdekt, Werkplaats&#10;&#10;Automatisch gegenereerde beschrijving">
            <a:extLst>
              <a:ext uri="{FF2B5EF4-FFF2-40B4-BE49-F238E27FC236}">
                <a16:creationId xmlns:a16="http://schemas.microsoft.com/office/drawing/2014/main" id="{7BD1EC4E-204E-A323-E94E-ACCCD159C47D}"/>
              </a:ext>
            </a:extLst>
          </p:cNvPr>
          <p:cNvPicPr>
            <a:picLocks noChangeAspect="1"/>
          </p:cNvPicPr>
          <p:nvPr/>
        </p:nvPicPr>
        <p:blipFill>
          <a:blip r:embed="rId3"/>
          <a:stretch>
            <a:fillRect/>
          </a:stretch>
        </p:blipFill>
        <p:spPr>
          <a:xfrm>
            <a:off x="2381556" y="1242228"/>
            <a:ext cx="7428888" cy="4857052"/>
          </a:xfrm>
          <a:prstGeom prst="rect">
            <a:avLst/>
          </a:prstGeom>
        </p:spPr>
      </p:pic>
      <p:pic>
        <p:nvPicPr>
          <p:cNvPr id="14" name="Afbeelding 13" descr="Afbeelding met schermopname, Rechthoek&#10;&#10;Automatisch gegenereerde beschrijving">
            <a:extLst>
              <a:ext uri="{FF2B5EF4-FFF2-40B4-BE49-F238E27FC236}">
                <a16:creationId xmlns:a16="http://schemas.microsoft.com/office/drawing/2014/main" id="{10D91231-243C-BC23-81CC-AE7715F7535A}"/>
              </a:ext>
            </a:extLst>
          </p:cNvPr>
          <p:cNvPicPr>
            <a:picLocks noChangeAspect="1"/>
          </p:cNvPicPr>
          <p:nvPr/>
        </p:nvPicPr>
        <p:blipFill>
          <a:blip r:embed="rId4"/>
          <a:srcRect l="53050" r="1" b="51404"/>
          <a:stretch/>
        </p:blipFill>
        <p:spPr>
          <a:xfrm>
            <a:off x="0" y="1400379"/>
            <a:ext cx="3649079" cy="960857"/>
          </a:xfrm>
          <a:prstGeom prst="rect">
            <a:avLst/>
          </a:prstGeom>
        </p:spPr>
      </p:pic>
      <p:sp>
        <p:nvSpPr>
          <p:cNvPr id="2" name="Titel 1">
            <a:extLst>
              <a:ext uri="{FF2B5EF4-FFF2-40B4-BE49-F238E27FC236}">
                <a16:creationId xmlns:a16="http://schemas.microsoft.com/office/drawing/2014/main" id="{36066952-921C-0CB5-FB47-D1FF977EBB9B}"/>
              </a:ext>
            </a:extLst>
          </p:cNvPr>
          <p:cNvSpPr>
            <a:spLocks noGrp="1"/>
          </p:cNvSpPr>
          <p:nvPr>
            <p:ph type="ctrTitle"/>
          </p:nvPr>
        </p:nvSpPr>
        <p:spPr>
          <a:xfrm>
            <a:off x="848139" y="1668379"/>
            <a:ext cx="4758577" cy="649705"/>
          </a:xfrm>
        </p:spPr>
        <p:txBody>
          <a:bodyPr>
            <a:normAutofit/>
          </a:bodyPr>
          <a:lstStyle/>
          <a:p>
            <a:pPr algn="l"/>
            <a:r>
              <a:rPr lang="nl-NL" sz="2000" dirty="0">
                <a:solidFill>
                  <a:schemeClr val="bg1"/>
                </a:solidFill>
                <a:latin typeface="Arial" panose="020B0604020202020204" pitchFamily="34" charset="0"/>
                <a:cs typeface="Arial" panose="020B0604020202020204" pitchFamily="34" charset="0"/>
              </a:rPr>
              <a:t>Zoek de verschillen</a:t>
            </a:r>
            <a:endParaRPr lang="nl-NL" sz="2000" b="0" dirty="0">
              <a:solidFill>
                <a:schemeClr val="bg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91C05BB1-9852-D80F-40D8-21A01039C7AE}"/>
              </a:ext>
            </a:extLst>
          </p:cNvPr>
          <p:cNvSpPr>
            <a:spLocks noGrp="1"/>
          </p:cNvSpPr>
          <p:nvPr>
            <p:ph type="subTitle" idx="1"/>
          </p:nvPr>
        </p:nvSpPr>
        <p:spPr>
          <a:xfrm>
            <a:off x="848139" y="6456947"/>
            <a:ext cx="8159503" cy="288758"/>
          </a:xfrm>
        </p:spPr>
        <p:txBody>
          <a:bodyPr/>
          <a:lstStyle/>
          <a:p>
            <a:pPr algn="l"/>
            <a:r>
              <a:rPr lang="nl-NL" b="1" dirty="0">
                <a:solidFill>
                  <a:schemeClr val="bg1"/>
                </a:solidFill>
                <a:latin typeface="Arial" panose="020B0604020202020204" pitchFamily="34" charset="0"/>
                <a:cs typeface="Arial" panose="020B0604020202020204" pitchFamily="34" charset="0"/>
              </a:rPr>
              <a:t>Til jij er zwaar aan? Ik werk veilig en gezond!</a:t>
            </a:r>
          </a:p>
        </p:txBody>
      </p:sp>
      <p:sp>
        <p:nvSpPr>
          <p:cNvPr id="4" name="Titel 1">
            <a:extLst>
              <a:ext uri="{FF2B5EF4-FFF2-40B4-BE49-F238E27FC236}">
                <a16:creationId xmlns:a16="http://schemas.microsoft.com/office/drawing/2014/main" id="{A2A1DE49-0B4B-25FC-1CF0-9D53C8CD4743}"/>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0663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58DA7-E67A-9CF7-DA2E-9746B8D699B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5395B1E-75F5-E112-B3D2-9B8D9F68D77C}"/>
              </a:ext>
            </a:extLst>
          </p:cNvPr>
          <p:cNvSpPr>
            <a:spLocks noGrp="1"/>
          </p:cNvSpPr>
          <p:nvPr>
            <p:ph type="ctrTitle"/>
          </p:nvPr>
        </p:nvSpPr>
        <p:spPr>
          <a:xfrm>
            <a:off x="848139" y="1668379"/>
            <a:ext cx="4758577" cy="649705"/>
          </a:xfrm>
        </p:spPr>
        <p:txBody>
          <a:bodyPr>
            <a:normAutofit/>
          </a:bodyPr>
          <a:lstStyle/>
          <a:p>
            <a:pPr algn="l"/>
            <a:r>
              <a:rPr lang="nl-NL" sz="2000" dirty="0">
                <a:solidFill>
                  <a:schemeClr val="tx1"/>
                </a:solidFill>
                <a:latin typeface="Arial" panose="020B0604020202020204" pitchFamily="34" charset="0"/>
                <a:cs typeface="Arial" panose="020B0604020202020204" pitchFamily="34" charset="0"/>
              </a:rPr>
              <a:t>Wat is de beste tiltechniek?</a:t>
            </a:r>
            <a:endParaRPr lang="nl-NL" sz="2000" b="0" dirty="0">
              <a:solidFill>
                <a:schemeClr val="tx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57254870-7DD2-7F33-27BD-7863E1DE53EE}"/>
              </a:ext>
            </a:extLst>
          </p:cNvPr>
          <p:cNvSpPr>
            <a:spLocks noGrp="1"/>
          </p:cNvSpPr>
          <p:nvPr>
            <p:ph type="subTitle" idx="1"/>
          </p:nvPr>
        </p:nvSpPr>
        <p:spPr>
          <a:xfrm>
            <a:off x="848139" y="6456947"/>
            <a:ext cx="8159503" cy="288758"/>
          </a:xfrm>
        </p:spPr>
        <p:txBody>
          <a:bodyPr/>
          <a:lstStyle/>
          <a:p>
            <a:pPr algn="l"/>
            <a:r>
              <a:rPr lang="nl-NL" b="1" dirty="0">
                <a:solidFill>
                  <a:schemeClr val="bg1"/>
                </a:solidFill>
                <a:latin typeface="Arial" panose="020B0604020202020204" pitchFamily="34" charset="0"/>
                <a:cs typeface="Arial" panose="020B0604020202020204" pitchFamily="34" charset="0"/>
              </a:rPr>
              <a:t>Til jij er zwaar aan? Ik werk veilig en gezond!</a:t>
            </a:r>
          </a:p>
        </p:txBody>
      </p:sp>
      <p:sp>
        <p:nvSpPr>
          <p:cNvPr id="4" name="Titel 1">
            <a:extLst>
              <a:ext uri="{FF2B5EF4-FFF2-40B4-BE49-F238E27FC236}">
                <a16:creationId xmlns:a16="http://schemas.microsoft.com/office/drawing/2014/main" id="{14086ABF-C97E-3826-9F69-E946166B8177}"/>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9CD7145C-31F9-050D-D95E-402DA2E91556}"/>
              </a:ext>
            </a:extLst>
          </p:cNvPr>
          <p:cNvSpPr txBox="1">
            <a:spLocks/>
          </p:cNvSpPr>
          <p:nvPr/>
        </p:nvSpPr>
        <p:spPr>
          <a:xfrm>
            <a:off x="848139" y="2667002"/>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A.	</a:t>
            </a:r>
            <a:r>
              <a:rPr lang="nl-NL" sz="2000" b="0" dirty="0" err="1">
                <a:solidFill>
                  <a:schemeClr val="tx1"/>
                </a:solidFill>
                <a:latin typeface="Arial" panose="020B0604020202020204" pitchFamily="34" charset="0"/>
                <a:cs typeface="Arial" panose="020B0604020202020204" pitchFamily="34" charset="0"/>
              </a:rPr>
              <a:t>Rugtechniek</a:t>
            </a:r>
            <a:endParaRPr lang="nl-NL" sz="2000" b="0" dirty="0">
              <a:solidFill>
                <a:schemeClr val="tx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510A8EA0-BB89-AC19-BB41-68FA41A82567}"/>
              </a:ext>
            </a:extLst>
          </p:cNvPr>
          <p:cNvSpPr txBox="1">
            <a:spLocks/>
          </p:cNvSpPr>
          <p:nvPr/>
        </p:nvSpPr>
        <p:spPr>
          <a:xfrm>
            <a:off x="848139" y="3268581"/>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B.	Door de knieën</a:t>
            </a:r>
          </a:p>
        </p:txBody>
      </p:sp>
      <p:sp>
        <p:nvSpPr>
          <p:cNvPr id="8" name="Titel 1">
            <a:extLst>
              <a:ext uri="{FF2B5EF4-FFF2-40B4-BE49-F238E27FC236}">
                <a16:creationId xmlns:a16="http://schemas.microsoft.com/office/drawing/2014/main" id="{0735072F-37B4-DD6C-1247-CEAEEFA6CD43}"/>
              </a:ext>
            </a:extLst>
          </p:cNvPr>
          <p:cNvSpPr txBox="1">
            <a:spLocks/>
          </p:cNvSpPr>
          <p:nvPr/>
        </p:nvSpPr>
        <p:spPr>
          <a:xfrm>
            <a:off x="848139" y="3859550"/>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C.	Gewichtheffertechniek</a:t>
            </a:r>
          </a:p>
        </p:txBody>
      </p:sp>
      <p:sp>
        <p:nvSpPr>
          <p:cNvPr id="9" name="Titel 1">
            <a:extLst>
              <a:ext uri="{FF2B5EF4-FFF2-40B4-BE49-F238E27FC236}">
                <a16:creationId xmlns:a16="http://schemas.microsoft.com/office/drawing/2014/main" id="{AD9F29D6-3085-CE75-8D35-08E228BC041E}"/>
              </a:ext>
            </a:extLst>
          </p:cNvPr>
          <p:cNvSpPr txBox="1">
            <a:spLocks/>
          </p:cNvSpPr>
          <p:nvPr/>
        </p:nvSpPr>
        <p:spPr>
          <a:xfrm>
            <a:off x="848139" y="4461129"/>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D.	Alle bovenstaande opties</a:t>
            </a:r>
          </a:p>
        </p:txBody>
      </p:sp>
      <p:pic>
        <p:nvPicPr>
          <p:cNvPr id="17" name="Afbeelding 16" descr="Afbeelding met schermopname, ontwerp&#10;&#10;Automatisch gegenereerde beschrijving">
            <a:extLst>
              <a:ext uri="{FF2B5EF4-FFF2-40B4-BE49-F238E27FC236}">
                <a16:creationId xmlns:a16="http://schemas.microsoft.com/office/drawing/2014/main" id="{6F7138A2-46FB-FD23-A655-B62750425DA7}"/>
              </a:ext>
            </a:extLst>
          </p:cNvPr>
          <p:cNvPicPr>
            <a:picLocks noChangeAspect="1"/>
          </p:cNvPicPr>
          <p:nvPr/>
        </p:nvPicPr>
        <p:blipFill>
          <a:blip r:embed="rId3"/>
          <a:srcRect l="68181"/>
          <a:stretch/>
        </p:blipFill>
        <p:spPr>
          <a:xfrm>
            <a:off x="9711070" y="2514305"/>
            <a:ext cx="1915446" cy="2921000"/>
          </a:xfrm>
          <a:prstGeom prst="rect">
            <a:avLst/>
          </a:prstGeom>
        </p:spPr>
      </p:pic>
      <p:pic>
        <p:nvPicPr>
          <p:cNvPr id="18" name="Afbeelding 17" descr="Afbeelding met schermopname, ontwerp&#10;&#10;Automatisch gegenereerde beschrijving">
            <a:extLst>
              <a:ext uri="{FF2B5EF4-FFF2-40B4-BE49-F238E27FC236}">
                <a16:creationId xmlns:a16="http://schemas.microsoft.com/office/drawing/2014/main" id="{5CF256EC-05D3-3032-066B-C6E975D16CAC}"/>
              </a:ext>
            </a:extLst>
          </p:cNvPr>
          <p:cNvPicPr>
            <a:picLocks noChangeAspect="1"/>
          </p:cNvPicPr>
          <p:nvPr/>
        </p:nvPicPr>
        <p:blipFill>
          <a:blip r:embed="rId3"/>
          <a:srcRect l="34150" r="31232"/>
          <a:stretch/>
        </p:blipFill>
        <p:spPr>
          <a:xfrm>
            <a:off x="7676707" y="2514305"/>
            <a:ext cx="2083982" cy="2921000"/>
          </a:xfrm>
          <a:prstGeom prst="rect">
            <a:avLst/>
          </a:prstGeom>
        </p:spPr>
      </p:pic>
      <p:pic>
        <p:nvPicPr>
          <p:cNvPr id="19" name="Afbeelding 18" descr="Afbeelding met schermopname, ontwerp&#10;&#10;Automatisch gegenereerde beschrijving">
            <a:extLst>
              <a:ext uri="{FF2B5EF4-FFF2-40B4-BE49-F238E27FC236}">
                <a16:creationId xmlns:a16="http://schemas.microsoft.com/office/drawing/2014/main" id="{07EB6066-A854-17D6-F1CB-8BCE3CE3921A}"/>
              </a:ext>
            </a:extLst>
          </p:cNvPr>
          <p:cNvPicPr>
            <a:picLocks noChangeAspect="1"/>
          </p:cNvPicPr>
          <p:nvPr/>
        </p:nvPicPr>
        <p:blipFill>
          <a:blip r:embed="rId3"/>
          <a:srcRect l="-937" r="65498"/>
          <a:stretch/>
        </p:blipFill>
        <p:spPr>
          <a:xfrm>
            <a:off x="5543295" y="2514305"/>
            <a:ext cx="2133412" cy="2921000"/>
          </a:xfrm>
          <a:prstGeom prst="rect">
            <a:avLst/>
          </a:prstGeom>
        </p:spPr>
      </p:pic>
    </p:spTree>
    <p:extLst>
      <p:ext uri="{BB962C8B-B14F-4D97-AF65-F5344CB8AC3E}">
        <p14:creationId xmlns:p14="http://schemas.microsoft.com/office/powerpoint/2010/main" val="158101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200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2000"/>
                                  </p:stCondLst>
                                  <p:childTnLst>
                                    <p:set>
                                      <p:cBhvr>
                                        <p:cTn id="12" dur="1" fill="hold">
                                          <p:stCondLst>
                                            <p:cond delay="0"/>
                                          </p:stCondLst>
                                        </p:cTn>
                                        <p:tgtEl>
                                          <p:spTgt spid="18"/>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200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nodeType="withEffect">
                                  <p:stCondLst>
                                    <p:cond delay="200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p:stCondLst>
                              <p:cond delay="4000"/>
                            </p:stCondLst>
                            <p:childTnLst>
                              <p:par>
                                <p:cTn id="19" presetID="1" presetClass="entr" presetSubtype="0" fill="hold" grpId="0" nodeType="afterEffect">
                                  <p:stCondLst>
                                    <p:cond delay="200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AD06D-A4FE-7996-A82F-82A4C52217B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D968C29-C8FC-655F-C487-9982E851FE18}"/>
              </a:ext>
            </a:extLst>
          </p:cNvPr>
          <p:cNvSpPr>
            <a:spLocks noGrp="1"/>
          </p:cNvSpPr>
          <p:nvPr>
            <p:ph type="ctrTitle"/>
          </p:nvPr>
        </p:nvSpPr>
        <p:spPr>
          <a:xfrm>
            <a:off x="848139" y="1668379"/>
            <a:ext cx="4758577" cy="649705"/>
          </a:xfrm>
        </p:spPr>
        <p:txBody>
          <a:bodyPr>
            <a:normAutofit/>
          </a:bodyPr>
          <a:lstStyle/>
          <a:p>
            <a:pPr algn="l"/>
            <a:r>
              <a:rPr lang="nl-NL" sz="2000" dirty="0" err="1">
                <a:solidFill>
                  <a:schemeClr val="tx1"/>
                </a:solidFill>
                <a:latin typeface="Arial" panose="020B0604020202020204" pitchFamily="34" charset="0"/>
                <a:cs typeface="Arial" panose="020B0604020202020204" pitchFamily="34" charset="0"/>
              </a:rPr>
              <a:t>Tiltips</a:t>
            </a:r>
            <a:endParaRPr lang="nl-NL" sz="2000" b="0" dirty="0">
              <a:solidFill>
                <a:schemeClr val="tx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40353F8D-175C-28F3-939B-5669FABB8CA2}"/>
              </a:ext>
            </a:extLst>
          </p:cNvPr>
          <p:cNvSpPr>
            <a:spLocks noGrp="1"/>
          </p:cNvSpPr>
          <p:nvPr>
            <p:ph type="subTitle" idx="1"/>
          </p:nvPr>
        </p:nvSpPr>
        <p:spPr>
          <a:xfrm>
            <a:off x="848139" y="6456947"/>
            <a:ext cx="8159503" cy="288758"/>
          </a:xfrm>
        </p:spPr>
        <p:txBody>
          <a:bodyPr/>
          <a:lstStyle/>
          <a:p>
            <a:pPr algn="l"/>
            <a:r>
              <a:rPr lang="nl-NL" b="1" dirty="0">
                <a:solidFill>
                  <a:schemeClr val="bg1"/>
                </a:solidFill>
                <a:latin typeface="Arial" panose="020B0604020202020204" pitchFamily="34" charset="0"/>
                <a:cs typeface="Arial" panose="020B0604020202020204" pitchFamily="34" charset="0"/>
              </a:rPr>
              <a:t>Til jij er zwaar aan? Ik werk veilig en gezond!</a:t>
            </a:r>
          </a:p>
        </p:txBody>
      </p:sp>
      <p:sp>
        <p:nvSpPr>
          <p:cNvPr id="4" name="Titel 1">
            <a:extLst>
              <a:ext uri="{FF2B5EF4-FFF2-40B4-BE49-F238E27FC236}">
                <a16:creationId xmlns:a16="http://schemas.microsoft.com/office/drawing/2014/main" id="{D7480919-140F-A215-72E3-8B7212A200DB}"/>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3C10A677-AD70-D390-B4F0-E3BB28030A58}"/>
              </a:ext>
            </a:extLst>
          </p:cNvPr>
          <p:cNvSpPr txBox="1">
            <a:spLocks/>
          </p:cNvSpPr>
          <p:nvPr/>
        </p:nvSpPr>
        <p:spPr>
          <a:xfrm>
            <a:off x="848139" y="2667002"/>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1.	Til niet als het niet hoeft</a:t>
            </a:r>
          </a:p>
        </p:txBody>
      </p:sp>
      <p:sp>
        <p:nvSpPr>
          <p:cNvPr id="7" name="Titel 1">
            <a:extLst>
              <a:ext uri="{FF2B5EF4-FFF2-40B4-BE49-F238E27FC236}">
                <a16:creationId xmlns:a16="http://schemas.microsoft.com/office/drawing/2014/main" id="{E5DA3CC6-BF65-93F4-155E-AA1858DA2F54}"/>
              </a:ext>
            </a:extLst>
          </p:cNvPr>
          <p:cNvSpPr txBox="1">
            <a:spLocks/>
          </p:cNvSpPr>
          <p:nvPr/>
        </p:nvSpPr>
        <p:spPr>
          <a:xfrm>
            <a:off x="848139" y="3268581"/>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2.	Hou de last zo dicht mogelijk bij het lichaam</a:t>
            </a:r>
          </a:p>
        </p:txBody>
      </p:sp>
      <p:sp>
        <p:nvSpPr>
          <p:cNvPr id="8" name="Titel 1">
            <a:extLst>
              <a:ext uri="{FF2B5EF4-FFF2-40B4-BE49-F238E27FC236}">
                <a16:creationId xmlns:a16="http://schemas.microsoft.com/office/drawing/2014/main" id="{9D184E3C-1783-E612-45C4-0176E5F9A1CD}"/>
              </a:ext>
            </a:extLst>
          </p:cNvPr>
          <p:cNvSpPr txBox="1">
            <a:spLocks/>
          </p:cNvSpPr>
          <p:nvPr/>
        </p:nvSpPr>
        <p:spPr>
          <a:xfrm>
            <a:off x="848139" y="3859550"/>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3.	Til nooit met een gedraaide rug</a:t>
            </a:r>
          </a:p>
        </p:txBody>
      </p:sp>
      <p:sp>
        <p:nvSpPr>
          <p:cNvPr id="9" name="Titel 1">
            <a:extLst>
              <a:ext uri="{FF2B5EF4-FFF2-40B4-BE49-F238E27FC236}">
                <a16:creationId xmlns:a16="http://schemas.microsoft.com/office/drawing/2014/main" id="{3798A511-7727-EE21-D6AC-56B88AFEE35A}"/>
              </a:ext>
            </a:extLst>
          </p:cNvPr>
          <p:cNvSpPr txBox="1">
            <a:spLocks/>
          </p:cNvSpPr>
          <p:nvPr/>
        </p:nvSpPr>
        <p:spPr>
          <a:xfrm>
            <a:off x="848139" y="4461129"/>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4.	Pak of zet weg tussen heup- en borsthoogte</a:t>
            </a:r>
          </a:p>
        </p:txBody>
      </p:sp>
      <p:pic>
        <p:nvPicPr>
          <p:cNvPr id="13" name="Afbeelding 12" descr="Afbeelding met tekening, schets, clipart, illustratie&#10;&#10;Automatisch gegenereerde beschrijving">
            <a:extLst>
              <a:ext uri="{FF2B5EF4-FFF2-40B4-BE49-F238E27FC236}">
                <a16:creationId xmlns:a16="http://schemas.microsoft.com/office/drawing/2014/main" id="{9570259C-D4AF-D5A7-4A61-055DD6BCAF12}"/>
              </a:ext>
            </a:extLst>
          </p:cNvPr>
          <p:cNvPicPr>
            <a:picLocks noChangeAspect="1"/>
          </p:cNvPicPr>
          <p:nvPr/>
        </p:nvPicPr>
        <p:blipFill>
          <a:blip r:embed="rId3"/>
          <a:stretch>
            <a:fillRect/>
          </a:stretch>
        </p:blipFill>
        <p:spPr>
          <a:xfrm>
            <a:off x="8191223" y="1836509"/>
            <a:ext cx="3152638" cy="3955000"/>
          </a:xfrm>
          <a:prstGeom prst="rect">
            <a:avLst/>
          </a:prstGeom>
        </p:spPr>
      </p:pic>
    </p:spTree>
    <p:extLst>
      <p:ext uri="{BB962C8B-B14F-4D97-AF65-F5344CB8AC3E}">
        <p14:creationId xmlns:p14="http://schemas.microsoft.com/office/powerpoint/2010/main" val="199368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2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grpId="0" nodeType="afterEffect">
                                  <p:stCondLst>
                                    <p:cond delay="200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80CDB-7D16-089D-E5C3-852227BA2DF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96C227D-1621-09F8-6DF8-7C35A85481BE}"/>
              </a:ext>
            </a:extLst>
          </p:cNvPr>
          <p:cNvSpPr>
            <a:spLocks noGrp="1"/>
          </p:cNvSpPr>
          <p:nvPr>
            <p:ph type="ctrTitle"/>
          </p:nvPr>
        </p:nvSpPr>
        <p:spPr>
          <a:xfrm>
            <a:off x="848139" y="1668379"/>
            <a:ext cx="4758577" cy="649705"/>
          </a:xfrm>
        </p:spPr>
        <p:txBody>
          <a:bodyPr>
            <a:normAutofit/>
          </a:bodyPr>
          <a:lstStyle/>
          <a:p>
            <a:pPr algn="l"/>
            <a:r>
              <a:rPr lang="nl-NL" sz="2000" dirty="0">
                <a:solidFill>
                  <a:schemeClr val="tx1"/>
                </a:solidFill>
                <a:latin typeface="Arial" panose="020B0604020202020204" pitchFamily="34" charset="0"/>
                <a:cs typeface="Arial" panose="020B0604020202020204" pitchFamily="34" charset="0"/>
              </a:rPr>
              <a:t>Richtwaarden tillen.</a:t>
            </a:r>
            <a:endParaRPr lang="nl-NL" sz="2000" b="0" dirty="0">
              <a:solidFill>
                <a:schemeClr val="tx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52D79A1B-24C1-4FAC-3356-1FEE78323CC4}"/>
              </a:ext>
            </a:extLst>
          </p:cNvPr>
          <p:cNvSpPr>
            <a:spLocks noGrp="1"/>
          </p:cNvSpPr>
          <p:nvPr>
            <p:ph type="subTitle" idx="1"/>
          </p:nvPr>
        </p:nvSpPr>
        <p:spPr>
          <a:xfrm>
            <a:off x="848139" y="6456947"/>
            <a:ext cx="8159503" cy="288758"/>
          </a:xfrm>
        </p:spPr>
        <p:txBody>
          <a:bodyPr/>
          <a:lstStyle/>
          <a:p>
            <a:pPr algn="l"/>
            <a:r>
              <a:rPr lang="nl-NL" b="1" dirty="0">
                <a:solidFill>
                  <a:schemeClr val="bg1"/>
                </a:solidFill>
                <a:latin typeface="Arial" panose="020B0604020202020204" pitchFamily="34" charset="0"/>
                <a:cs typeface="Arial" panose="020B0604020202020204" pitchFamily="34" charset="0"/>
              </a:rPr>
              <a:t>Til jij er zwaar aan? Ik werk veilig en gezond!</a:t>
            </a:r>
          </a:p>
        </p:txBody>
      </p:sp>
      <p:sp>
        <p:nvSpPr>
          <p:cNvPr id="4" name="Titel 1">
            <a:extLst>
              <a:ext uri="{FF2B5EF4-FFF2-40B4-BE49-F238E27FC236}">
                <a16:creationId xmlns:a16="http://schemas.microsoft.com/office/drawing/2014/main" id="{678476AA-AC29-21C9-A45B-8B6964FC7C6D}"/>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F8D046B3-D762-E977-5413-57ECCFF79A31}"/>
              </a:ext>
            </a:extLst>
          </p:cNvPr>
          <p:cNvSpPr txBox="1">
            <a:spLocks/>
          </p:cNvSpPr>
          <p:nvPr/>
        </p:nvSpPr>
        <p:spPr>
          <a:xfrm>
            <a:off x="848139" y="2667002"/>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Maximaal </a:t>
            </a:r>
            <a:r>
              <a:rPr lang="nl-NL" sz="2000" dirty="0">
                <a:solidFill>
                  <a:schemeClr val="tx1"/>
                </a:solidFill>
                <a:latin typeface="Arial" panose="020B0604020202020204" pitchFamily="34" charset="0"/>
                <a:cs typeface="Arial" panose="020B0604020202020204" pitchFamily="34" charset="0"/>
              </a:rPr>
              <a:t>25 kilo</a:t>
            </a:r>
          </a:p>
        </p:txBody>
      </p:sp>
      <p:sp>
        <p:nvSpPr>
          <p:cNvPr id="7" name="Titel 1">
            <a:extLst>
              <a:ext uri="{FF2B5EF4-FFF2-40B4-BE49-F238E27FC236}">
                <a16:creationId xmlns:a16="http://schemas.microsoft.com/office/drawing/2014/main" id="{9A3C769B-C168-05BC-E030-BFCD5625353B}"/>
              </a:ext>
            </a:extLst>
          </p:cNvPr>
          <p:cNvSpPr txBox="1">
            <a:spLocks/>
          </p:cNvSpPr>
          <p:nvPr/>
        </p:nvSpPr>
        <p:spPr>
          <a:xfrm>
            <a:off x="848139" y="3268581"/>
            <a:ext cx="5520577" cy="135112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lnSpc>
                <a:spcPct val="150000"/>
              </a:lnSpc>
              <a:buClr>
                <a:srgbClr val="E30613"/>
              </a:buClr>
            </a:pPr>
            <a:r>
              <a:rPr lang="nl-NL" sz="2000" b="0" dirty="0">
                <a:solidFill>
                  <a:schemeClr val="tx1"/>
                </a:solidFill>
                <a:latin typeface="Arial" panose="020B0604020202020204" pitchFamily="34" charset="0"/>
                <a:cs typeface="Arial" panose="020B0604020202020204" pitchFamily="34" charset="0"/>
              </a:rPr>
              <a:t>Lager gewicht bij:</a:t>
            </a:r>
          </a:p>
          <a:p>
            <a:pPr marL="285750" indent="-285750" algn="l" defTabSz="360000">
              <a:lnSpc>
                <a:spcPct val="150000"/>
              </a:lnSpc>
              <a:buClr>
                <a:srgbClr val="E30613"/>
              </a:buClr>
              <a:buFont typeface="Arial" panose="020B0604020202020204" pitchFamily="34" charset="0"/>
              <a:buChar char="•"/>
            </a:pPr>
            <a:r>
              <a:rPr lang="nl-NL" sz="1600" b="0" dirty="0">
                <a:solidFill>
                  <a:schemeClr val="tx1"/>
                </a:solidFill>
                <a:latin typeface="Arial" panose="020B0604020202020204" pitchFamily="34" charset="0"/>
                <a:cs typeface="Arial" panose="020B0604020202020204" pitchFamily="34" charset="0"/>
              </a:rPr>
              <a:t>vaak tillen</a:t>
            </a:r>
          </a:p>
          <a:p>
            <a:pPr marL="285750" indent="-285750" algn="l" defTabSz="360000">
              <a:lnSpc>
                <a:spcPct val="150000"/>
              </a:lnSpc>
              <a:buClr>
                <a:srgbClr val="E30613"/>
              </a:buClr>
              <a:buFont typeface="Arial" panose="020B0604020202020204" pitchFamily="34" charset="0"/>
              <a:buChar char="•"/>
            </a:pPr>
            <a:r>
              <a:rPr lang="nl-NL" sz="1600" b="0" dirty="0">
                <a:solidFill>
                  <a:schemeClr val="tx1"/>
                </a:solidFill>
                <a:latin typeface="Arial" panose="020B0604020202020204" pitchFamily="34" charset="0"/>
                <a:cs typeface="Arial" panose="020B0604020202020204" pitchFamily="34" charset="0"/>
              </a:rPr>
              <a:t>onder kniehoogte</a:t>
            </a:r>
          </a:p>
        </p:txBody>
      </p:sp>
      <p:sp>
        <p:nvSpPr>
          <p:cNvPr id="8" name="Titel 1">
            <a:extLst>
              <a:ext uri="{FF2B5EF4-FFF2-40B4-BE49-F238E27FC236}">
                <a16:creationId xmlns:a16="http://schemas.microsoft.com/office/drawing/2014/main" id="{E185F72E-2EEF-E3E4-1A48-191CAB4B4CC0}"/>
              </a:ext>
            </a:extLst>
          </p:cNvPr>
          <p:cNvSpPr txBox="1">
            <a:spLocks/>
          </p:cNvSpPr>
          <p:nvPr/>
        </p:nvSpPr>
        <p:spPr>
          <a:xfrm>
            <a:off x="760675" y="4796593"/>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dirty="0">
                <a:solidFill>
                  <a:schemeClr val="tx1"/>
                </a:solidFill>
                <a:latin typeface="Arial" panose="020B0604020202020204" pitchFamily="34" charset="0"/>
                <a:cs typeface="Arial" panose="020B0604020202020204" pitchFamily="34" charset="0"/>
              </a:rPr>
              <a:t>NIET</a:t>
            </a:r>
            <a:r>
              <a:rPr lang="nl-NL" sz="2000" b="0" dirty="0">
                <a:solidFill>
                  <a:schemeClr val="tx1"/>
                </a:solidFill>
                <a:latin typeface="Arial" panose="020B0604020202020204" pitchFamily="34" charset="0"/>
                <a:cs typeface="Arial" panose="020B0604020202020204" pitchFamily="34" charset="0"/>
              </a:rPr>
              <a:t> boven schouderhoogte</a:t>
            </a:r>
          </a:p>
        </p:txBody>
      </p:sp>
      <p:pic>
        <p:nvPicPr>
          <p:cNvPr id="11" name="Afbeelding 10" descr="Afbeelding met Graphics, schermopname, symbool, ontwerp&#10;&#10;Automatisch gegenereerde beschrijving">
            <a:extLst>
              <a:ext uri="{FF2B5EF4-FFF2-40B4-BE49-F238E27FC236}">
                <a16:creationId xmlns:a16="http://schemas.microsoft.com/office/drawing/2014/main" id="{DBF151DB-5516-29CD-A5F0-E915DC3A66D8}"/>
              </a:ext>
            </a:extLst>
          </p:cNvPr>
          <p:cNvPicPr>
            <a:picLocks noChangeAspect="1"/>
          </p:cNvPicPr>
          <p:nvPr/>
        </p:nvPicPr>
        <p:blipFill>
          <a:blip r:embed="rId3"/>
          <a:srcRect l="54202"/>
          <a:stretch/>
        </p:blipFill>
        <p:spPr>
          <a:xfrm>
            <a:off x="8733864" y="2515560"/>
            <a:ext cx="2768345" cy="3037587"/>
          </a:xfrm>
          <a:prstGeom prst="rect">
            <a:avLst/>
          </a:prstGeom>
        </p:spPr>
      </p:pic>
      <p:pic>
        <p:nvPicPr>
          <p:cNvPr id="13" name="Afbeelding 12" descr="Afbeelding met Graphics, schermopname, symbool, ontwerp&#10;&#10;Automatisch gegenereerde beschrijving">
            <a:extLst>
              <a:ext uri="{FF2B5EF4-FFF2-40B4-BE49-F238E27FC236}">
                <a16:creationId xmlns:a16="http://schemas.microsoft.com/office/drawing/2014/main" id="{08788A9A-032E-CC1D-1793-93B701158CF9}"/>
              </a:ext>
            </a:extLst>
          </p:cNvPr>
          <p:cNvPicPr>
            <a:picLocks noChangeAspect="1"/>
          </p:cNvPicPr>
          <p:nvPr/>
        </p:nvPicPr>
        <p:blipFill>
          <a:blip r:embed="rId3"/>
          <a:srcRect l="-2168" r="44044"/>
          <a:stretch/>
        </p:blipFill>
        <p:spPr>
          <a:xfrm>
            <a:off x="5372986" y="2515560"/>
            <a:ext cx="3513429" cy="3037588"/>
          </a:xfrm>
          <a:prstGeom prst="rect">
            <a:avLst/>
          </a:prstGeom>
        </p:spPr>
      </p:pic>
    </p:spTree>
    <p:extLst>
      <p:ext uri="{BB962C8B-B14F-4D97-AF65-F5344CB8AC3E}">
        <p14:creationId xmlns:p14="http://schemas.microsoft.com/office/powerpoint/2010/main" val="373094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grpId="0" nodeType="afterEffect">
                                  <p:stCondLst>
                                    <p:cond delay="200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200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C586D-A83B-EE58-A60B-D52AF04BE2C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B10AD6C-4796-DEBD-9FAA-FE90F01D1C52}"/>
              </a:ext>
            </a:extLst>
          </p:cNvPr>
          <p:cNvSpPr>
            <a:spLocks noGrp="1"/>
          </p:cNvSpPr>
          <p:nvPr>
            <p:ph type="ctrTitle"/>
          </p:nvPr>
        </p:nvSpPr>
        <p:spPr>
          <a:xfrm>
            <a:off x="848139" y="1668379"/>
            <a:ext cx="4758577" cy="649705"/>
          </a:xfrm>
        </p:spPr>
        <p:txBody>
          <a:bodyPr>
            <a:normAutofit/>
          </a:bodyPr>
          <a:lstStyle/>
          <a:p>
            <a:pPr algn="l"/>
            <a:r>
              <a:rPr lang="nl-NL" sz="2000" dirty="0">
                <a:solidFill>
                  <a:schemeClr val="tx1"/>
                </a:solidFill>
                <a:latin typeface="Arial" panose="020B0604020202020204" pitchFamily="34" charset="0"/>
                <a:cs typeface="Arial" panose="020B0604020202020204" pitchFamily="34" charset="0"/>
              </a:rPr>
              <a:t>Wat is zwaarder voor je rug?</a:t>
            </a:r>
            <a:endParaRPr lang="nl-NL" sz="2000" b="0" dirty="0">
              <a:solidFill>
                <a:schemeClr val="tx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6B4AD5D6-F160-3420-D209-1FF0E4D33EB4}"/>
              </a:ext>
            </a:extLst>
          </p:cNvPr>
          <p:cNvSpPr>
            <a:spLocks noGrp="1"/>
          </p:cNvSpPr>
          <p:nvPr>
            <p:ph type="subTitle" idx="1"/>
          </p:nvPr>
        </p:nvSpPr>
        <p:spPr>
          <a:xfrm>
            <a:off x="848139" y="6456947"/>
            <a:ext cx="8159503" cy="288758"/>
          </a:xfrm>
        </p:spPr>
        <p:txBody>
          <a:bodyPr/>
          <a:lstStyle/>
          <a:p>
            <a:pPr algn="l"/>
            <a:r>
              <a:rPr lang="nl-NL" b="1" dirty="0">
                <a:solidFill>
                  <a:schemeClr val="bg1"/>
                </a:solidFill>
                <a:latin typeface="Arial" panose="020B0604020202020204" pitchFamily="34" charset="0"/>
                <a:cs typeface="Arial" panose="020B0604020202020204" pitchFamily="34" charset="0"/>
              </a:rPr>
              <a:t>Til jij er zwaar aan? Ik werk veilig en gezond!</a:t>
            </a:r>
          </a:p>
        </p:txBody>
      </p:sp>
      <p:sp>
        <p:nvSpPr>
          <p:cNvPr id="4" name="Titel 1">
            <a:extLst>
              <a:ext uri="{FF2B5EF4-FFF2-40B4-BE49-F238E27FC236}">
                <a16:creationId xmlns:a16="http://schemas.microsoft.com/office/drawing/2014/main" id="{252A9021-3E16-CFCA-8895-221EACE98B8C}"/>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9DF3D670-EDB9-83BB-E547-5808B5BEE9EE}"/>
              </a:ext>
            </a:extLst>
          </p:cNvPr>
          <p:cNvSpPr txBox="1">
            <a:spLocks/>
          </p:cNvSpPr>
          <p:nvPr/>
        </p:nvSpPr>
        <p:spPr>
          <a:xfrm>
            <a:off x="848139" y="2667002"/>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A.	Trekken</a:t>
            </a:r>
            <a:endParaRPr lang="nl-NL" sz="2000" dirty="0">
              <a:solidFill>
                <a:schemeClr val="tx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E6A6BA56-A86D-585C-70FD-076CC8CF54E9}"/>
              </a:ext>
            </a:extLst>
          </p:cNvPr>
          <p:cNvSpPr txBox="1">
            <a:spLocks/>
          </p:cNvSpPr>
          <p:nvPr/>
        </p:nvSpPr>
        <p:spPr>
          <a:xfrm>
            <a:off x="848139" y="3268582"/>
            <a:ext cx="5520577" cy="64970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lnSpc>
                <a:spcPct val="150000"/>
              </a:lnSpc>
              <a:buClr>
                <a:srgbClr val="E30613"/>
              </a:buClr>
            </a:pPr>
            <a:r>
              <a:rPr lang="nl-NL" sz="2000" b="0" dirty="0">
                <a:solidFill>
                  <a:schemeClr val="tx1"/>
                </a:solidFill>
                <a:latin typeface="Arial" panose="020B0604020202020204" pitchFamily="34" charset="0"/>
                <a:cs typeface="Arial" panose="020B0604020202020204" pitchFamily="34" charset="0"/>
              </a:rPr>
              <a:t>B.	Duwen</a:t>
            </a:r>
            <a:endParaRPr lang="nl-NL" sz="1600" b="0" dirty="0">
              <a:solidFill>
                <a:schemeClr val="tx1"/>
              </a:solidFill>
              <a:latin typeface="Arial" panose="020B0604020202020204" pitchFamily="34" charset="0"/>
              <a:cs typeface="Arial" panose="020B0604020202020204" pitchFamily="34" charset="0"/>
            </a:endParaRPr>
          </a:p>
        </p:txBody>
      </p:sp>
      <p:sp>
        <p:nvSpPr>
          <p:cNvPr id="8" name="Titel 1">
            <a:extLst>
              <a:ext uri="{FF2B5EF4-FFF2-40B4-BE49-F238E27FC236}">
                <a16:creationId xmlns:a16="http://schemas.microsoft.com/office/drawing/2014/main" id="{DDCC8FB2-C048-5784-EEE8-287E2720A963}"/>
              </a:ext>
            </a:extLst>
          </p:cNvPr>
          <p:cNvSpPr txBox="1">
            <a:spLocks/>
          </p:cNvSpPr>
          <p:nvPr/>
        </p:nvSpPr>
        <p:spPr>
          <a:xfrm>
            <a:off x="843169" y="4130846"/>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C.	Trekken en duwen zijn even slecht.</a:t>
            </a:r>
          </a:p>
        </p:txBody>
      </p:sp>
      <p:pic>
        <p:nvPicPr>
          <p:cNvPr id="9" name="Afbeelding 1">
            <a:extLst>
              <a:ext uri="{FF2B5EF4-FFF2-40B4-BE49-F238E27FC236}">
                <a16:creationId xmlns:a16="http://schemas.microsoft.com/office/drawing/2014/main" id="{3401260B-162C-0BDC-7407-A2361E7D68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79458" y="3670803"/>
            <a:ext cx="3840645" cy="237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2">
            <a:extLst>
              <a:ext uri="{FF2B5EF4-FFF2-40B4-BE49-F238E27FC236}">
                <a16:creationId xmlns:a16="http://schemas.microsoft.com/office/drawing/2014/main" id="{A0262E58-94D1-5F13-EA94-C22BD5CC1C5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53831" y="1284918"/>
            <a:ext cx="3366272" cy="225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975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4A5ED-6006-6CBD-6A3C-A03BD3198F1C}"/>
            </a:ext>
          </a:extLst>
        </p:cNvPr>
        <p:cNvGrpSpPr/>
        <p:nvPr/>
      </p:nvGrpSpPr>
      <p:grpSpPr>
        <a:xfrm>
          <a:off x="0" y="0"/>
          <a:ext cx="0" cy="0"/>
          <a:chOff x="0" y="0"/>
          <a:chExt cx="0" cy="0"/>
        </a:xfrm>
      </p:grpSpPr>
      <p:pic>
        <p:nvPicPr>
          <p:cNvPr id="7" name="Afbeelding 6" descr="Afbeelding met kleding, schoeisel, persoon, gebouw&#10;&#10;Automatisch gegenereerde beschrijving">
            <a:extLst>
              <a:ext uri="{FF2B5EF4-FFF2-40B4-BE49-F238E27FC236}">
                <a16:creationId xmlns:a16="http://schemas.microsoft.com/office/drawing/2014/main" id="{83FB9A54-4B5F-E8DE-ACC4-84628CD3E41B}"/>
              </a:ext>
            </a:extLst>
          </p:cNvPr>
          <p:cNvPicPr>
            <a:picLocks noChangeAspect="1"/>
          </p:cNvPicPr>
          <p:nvPr/>
        </p:nvPicPr>
        <p:blipFill>
          <a:blip r:embed="rId3"/>
          <a:srcRect l="392" t="23085" r="23528"/>
          <a:stretch/>
        </p:blipFill>
        <p:spPr>
          <a:xfrm>
            <a:off x="2345635" y="1138988"/>
            <a:ext cx="7434469" cy="5021472"/>
          </a:xfrm>
          <a:prstGeom prst="rect">
            <a:avLst/>
          </a:prstGeom>
        </p:spPr>
      </p:pic>
      <p:pic>
        <p:nvPicPr>
          <p:cNvPr id="5" name="Afbeelding 4" descr="Afbeelding met schermopname, Rechthoek&#10;&#10;Automatisch gegenereerde beschrijving">
            <a:extLst>
              <a:ext uri="{FF2B5EF4-FFF2-40B4-BE49-F238E27FC236}">
                <a16:creationId xmlns:a16="http://schemas.microsoft.com/office/drawing/2014/main" id="{EF7905ED-5147-1039-D584-A587DA284B11}"/>
              </a:ext>
            </a:extLst>
          </p:cNvPr>
          <p:cNvPicPr>
            <a:picLocks noChangeAspect="1"/>
          </p:cNvPicPr>
          <p:nvPr/>
        </p:nvPicPr>
        <p:blipFill>
          <a:blip r:embed="rId4"/>
          <a:srcRect l="26634" b="51404"/>
          <a:stretch/>
        </p:blipFill>
        <p:spPr>
          <a:xfrm>
            <a:off x="1" y="1400379"/>
            <a:ext cx="5702288" cy="960857"/>
          </a:xfrm>
          <a:prstGeom prst="rect">
            <a:avLst/>
          </a:prstGeom>
        </p:spPr>
      </p:pic>
      <p:sp>
        <p:nvSpPr>
          <p:cNvPr id="2" name="Titel 1">
            <a:extLst>
              <a:ext uri="{FF2B5EF4-FFF2-40B4-BE49-F238E27FC236}">
                <a16:creationId xmlns:a16="http://schemas.microsoft.com/office/drawing/2014/main" id="{D283EC7B-BEC8-E0A5-FF71-E041DB51947E}"/>
              </a:ext>
            </a:extLst>
          </p:cNvPr>
          <p:cNvSpPr>
            <a:spLocks noGrp="1"/>
          </p:cNvSpPr>
          <p:nvPr>
            <p:ph type="ctrTitle"/>
          </p:nvPr>
        </p:nvSpPr>
        <p:spPr>
          <a:xfrm>
            <a:off x="843169" y="1555380"/>
            <a:ext cx="4758577" cy="649705"/>
          </a:xfrm>
        </p:spPr>
        <p:txBody>
          <a:bodyPr>
            <a:normAutofit/>
          </a:bodyPr>
          <a:lstStyle/>
          <a:p>
            <a:pPr algn="l"/>
            <a:r>
              <a:rPr lang="nl-NL" sz="4000" dirty="0">
                <a:solidFill>
                  <a:schemeClr val="bg1"/>
                </a:solidFill>
                <a:latin typeface="Arial" panose="020B0604020202020204" pitchFamily="34" charset="0"/>
                <a:cs typeface="Arial" panose="020B0604020202020204" pitchFamily="34" charset="0"/>
              </a:rPr>
              <a:t>Duwen en trekken</a:t>
            </a:r>
            <a:endParaRPr lang="nl-NL" sz="4000" b="0" dirty="0">
              <a:solidFill>
                <a:schemeClr val="bg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7173F493-CB5A-0472-EE1E-E3FDD0FEC070}"/>
              </a:ext>
            </a:extLst>
          </p:cNvPr>
          <p:cNvSpPr>
            <a:spLocks noGrp="1"/>
          </p:cNvSpPr>
          <p:nvPr>
            <p:ph type="subTitle" idx="1"/>
          </p:nvPr>
        </p:nvSpPr>
        <p:spPr>
          <a:xfrm>
            <a:off x="848139" y="6456947"/>
            <a:ext cx="8159503" cy="288758"/>
          </a:xfrm>
        </p:spPr>
        <p:txBody>
          <a:bodyPr/>
          <a:lstStyle/>
          <a:p>
            <a:pPr algn="l"/>
            <a:r>
              <a:rPr lang="nl-NL" b="1" dirty="0">
                <a:solidFill>
                  <a:schemeClr val="bg1"/>
                </a:solidFill>
                <a:latin typeface="Arial" panose="020B0604020202020204" pitchFamily="34" charset="0"/>
                <a:cs typeface="Arial" panose="020B0604020202020204" pitchFamily="34" charset="0"/>
              </a:rPr>
              <a:t>Til jij er zwaar aan? Ik werk veilig en gezond!</a:t>
            </a:r>
          </a:p>
        </p:txBody>
      </p:sp>
      <p:sp>
        <p:nvSpPr>
          <p:cNvPr id="4" name="Titel 1">
            <a:extLst>
              <a:ext uri="{FF2B5EF4-FFF2-40B4-BE49-F238E27FC236}">
                <a16:creationId xmlns:a16="http://schemas.microsoft.com/office/drawing/2014/main" id="{13787FBF-247C-5A70-1686-92A771CD6A0C}"/>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4928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AD70A-050A-0DD6-E69D-8DCC83211DC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36C2C40-4B8A-1F25-2FF1-148FC0935CB4}"/>
              </a:ext>
            </a:extLst>
          </p:cNvPr>
          <p:cNvSpPr>
            <a:spLocks noGrp="1"/>
          </p:cNvSpPr>
          <p:nvPr>
            <p:ph type="ctrTitle"/>
          </p:nvPr>
        </p:nvSpPr>
        <p:spPr>
          <a:xfrm>
            <a:off x="848139" y="1668379"/>
            <a:ext cx="4758577" cy="649705"/>
          </a:xfrm>
        </p:spPr>
        <p:txBody>
          <a:bodyPr>
            <a:normAutofit/>
          </a:bodyPr>
          <a:lstStyle/>
          <a:p>
            <a:pPr algn="l"/>
            <a:r>
              <a:rPr lang="nl-NL" sz="2000" dirty="0">
                <a:solidFill>
                  <a:schemeClr val="tx1"/>
                </a:solidFill>
                <a:latin typeface="Arial" panose="020B0604020202020204" pitchFamily="34" charset="0"/>
                <a:cs typeface="Arial" panose="020B0604020202020204" pitchFamily="34" charset="0"/>
              </a:rPr>
              <a:t>Wat is zwaarder voor je rug?</a:t>
            </a:r>
            <a:endParaRPr lang="nl-NL" sz="2000" b="0" dirty="0">
              <a:solidFill>
                <a:schemeClr val="tx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5347A565-5954-8B3D-DD62-C08A4FD96055}"/>
              </a:ext>
            </a:extLst>
          </p:cNvPr>
          <p:cNvSpPr>
            <a:spLocks noGrp="1"/>
          </p:cNvSpPr>
          <p:nvPr>
            <p:ph type="subTitle" idx="1"/>
          </p:nvPr>
        </p:nvSpPr>
        <p:spPr>
          <a:xfrm>
            <a:off x="848139" y="6456947"/>
            <a:ext cx="8159503" cy="288758"/>
          </a:xfrm>
        </p:spPr>
        <p:txBody>
          <a:bodyPr/>
          <a:lstStyle/>
          <a:p>
            <a:pPr algn="l"/>
            <a:r>
              <a:rPr lang="nl-NL" b="1" dirty="0">
                <a:solidFill>
                  <a:schemeClr val="bg1"/>
                </a:solidFill>
                <a:latin typeface="Arial" panose="020B0604020202020204" pitchFamily="34" charset="0"/>
                <a:cs typeface="Arial" panose="020B0604020202020204" pitchFamily="34" charset="0"/>
              </a:rPr>
              <a:t>Welke last draag jij? Ik werk veilig en gezond!</a:t>
            </a:r>
          </a:p>
        </p:txBody>
      </p:sp>
      <p:sp>
        <p:nvSpPr>
          <p:cNvPr id="4" name="Titel 1">
            <a:extLst>
              <a:ext uri="{FF2B5EF4-FFF2-40B4-BE49-F238E27FC236}">
                <a16:creationId xmlns:a16="http://schemas.microsoft.com/office/drawing/2014/main" id="{22AA6FC6-194F-110A-5129-CAD32859EF35}"/>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86797B3F-46FD-B03A-494B-9FE9C125B6A1}"/>
              </a:ext>
            </a:extLst>
          </p:cNvPr>
          <p:cNvSpPr txBox="1">
            <a:spLocks/>
          </p:cNvSpPr>
          <p:nvPr/>
        </p:nvSpPr>
        <p:spPr>
          <a:xfrm>
            <a:off x="848139" y="2667002"/>
            <a:ext cx="8979673"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A.	Snel een kar in beweging brengen is zwaarder.</a:t>
            </a:r>
            <a:endParaRPr lang="nl-NL" sz="2000" dirty="0">
              <a:solidFill>
                <a:schemeClr val="tx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93FDB822-D866-3915-CE4A-004923205EE9}"/>
              </a:ext>
            </a:extLst>
          </p:cNvPr>
          <p:cNvSpPr txBox="1">
            <a:spLocks/>
          </p:cNvSpPr>
          <p:nvPr/>
        </p:nvSpPr>
        <p:spPr>
          <a:xfrm>
            <a:off x="848139" y="3268581"/>
            <a:ext cx="7580244" cy="68321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lnSpc>
                <a:spcPct val="150000"/>
              </a:lnSpc>
              <a:buClr>
                <a:srgbClr val="E30613"/>
              </a:buClr>
            </a:pPr>
            <a:r>
              <a:rPr lang="nl-NL" sz="2000" b="0" dirty="0">
                <a:solidFill>
                  <a:schemeClr val="tx1"/>
                </a:solidFill>
                <a:latin typeface="Arial" panose="020B0604020202020204" pitchFamily="34" charset="0"/>
                <a:cs typeface="Arial" panose="020B0604020202020204" pitchFamily="34" charset="0"/>
              </a:rPr>
              <a:t>B.	Langzaam een kar in beweging brengen is zwaarder.</a:t>
            </a:r>
            <a:endParaRPr lang="nl-NL" sz="1600" b="0" dirty="0">
              <a:solidFill>
                <a:schemeClr val="tx1"/>
              </a:solidFill>
              <a:latin typeface="Arial" panose="020B0604020202020204" pitchFamily="34" charset="0"/>
              <a:cs typeface="Arial" panose="020B0604020202020204" pitchFamily="34" charset="0"/>
            </a:endParaRPr>
          </a:p>
        </p:txBody>
      </p:sp>
      <p:sp>
        <p:nvSpPr>
          <p:cNvPr id="8" name="Titel 1">
            <a:extLst>
              <a:ext uri="{FF2B5EF4-FFF2-40B4-BE49-F238E27FC236}">
                <a16:creationId xmlns:a16="http://schemas.microsoft.com/office/drawing/2014/main" id="{D0ED42F9-757F-0DB9-82D3-6E7F20348C1B}"/>
              </a:ext>
            </a:extLst>
          </p:cNvPr>
          <p:cNvSpPr txBox="1">
            <a:spLocks/>
          </p:cNvSpPr>
          <p:nvPr/>
        </p:nvSpPr>
        <p:spPr>
          <a:xfrm>
            <a:off x="843169" y="4130846"/>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C.	Het maakt niet uit.</a:t>
            </a:r>
          </a:p>
        </p:txBody>
      </p:sp>
    </p:spTree>
    <p:extLst>
      <p:ext uri="{BB962C8B-B14F-4D97-AF65-F5344CB8AC3E}">
        <p14:creationId xmlns:p14="http://schemas.microsoft.com/office/powerpoint/2010/main" val="339693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200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schermopname, Rechthoek&#10;&#10;Automatisch gegenereerde beschrijving">
            <a:extLst>
              <a:ext uri="{FF2B5EF4-FFF2-40B4-BE49-F238E27FC236}">
                <a16:creationId xmlns:a16="http://schemas.microsoft.com/office/drawing/2014/main" id="{98208728-03D3-BDB9-B17C-77F739714D49}"/>
              </a:ext>
            </a:extLst>
          </p:cNvPr>
          <p:cNvPicPr>
            <a:picLocks noChangeAspect="1"/>
          </p:cNvPicPr>
          <p:nvPr/>
        </p:nvPicPr>
        <p:blipFill>
          <a:blip r:embed="rId3"/>
          <a:srcRect l="71457" b="51404"/>
          <a:stretch/>
        </p:blipFill>
        <p:spPr>
          <a:xfrm>
            <a:off x="0" y="1444623"/>
            <a:ext cx="2218486" cy="960857"/>
          </a:xfrm>
          <a:prstGeom prst="rect">
            <a:avLst/>
          </a:prstGeom>
        </p:spPr>
      </p:pic>
      <p:sp>
        <p:nvSpPr>
          <p:cNvPr id="2" name="Titel 1">
            <a:extLst>
              <a:ext uri="{FF2B5EF4-FFF2-40B4-BE49-F238E27FC236}">
                <a16:creationId xmlns:a16="http://schemas.microsoft.com/office/drawing/2014/main" id="{0354211E-D0BB-DA43-90EC-ADA3CF04A14B}"/>
              </a:ext>
            </a:extLst>
          </p:cNvPr>
          <p:cNvSpPr>
            <a:spLocks noGrp="1"/>
          </p:cNvSpPr>
          <p:nvPr>
            <p:ph type="ctrTitle"/>
          </p:nvPr>
        </p:nvSpPr>
        <p:spPr>
          <a:xfrm>
            <a:off x="848139" y="1712623"/>
            <a:ext cx="4758577" cy="649705"/>
          </a:xfrm>
        </p:spPr>
        <p:txBody>
          <a:bodyPr>
            <a:normAutofit/>
          </a:bodyPr>
          <a:lstStyle/>
          <a:p>
            <a:pPr algn="l"/>
            <a:r>
              <a:rPr lang="nl-NL" sz="2000" dirty="0">
                <a:solidFill>
                  <a:schemeClr val="bg1"/>
                </a:solidFill>
                <a:latin typeface="Arial" panose="020B0604020202020204" pitchFamily="34" charset="0"/>
                <a:cs typeface="Arial" panose="020B0604020202020204" pitchFamily="34" charset="0"/>
              </a:rPr>
              <a:t>Inhoud</a:t>
            </a:r>
            <a:endParaRPr lang="nl-NL" sz="2000" b="0" dirty="0">
              <a:solidFill>
                <a:schemeClr val="bg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6D83F33D-4636-13C8-D549-A256858C255C}"/>
              </a:ext>
            </a:extLst>
          </p:cNvPr>
          <p:cNvSpPr>
            <a:spLocks noGrp="1"/>
          </p:cNvSpPr>
          <p:nvPr>
            <p:ph type="subTitle" idx="1"/>
          </p:nvPr>
        </p:nvSpPr>
        <p:spPr>
          <a:xfrm>
            <a:off x="848139" y="6456947"/>
            <a:ext cx="8159503" cy="288758"/>
          </a:xfrm>
        </p:spPr>
        <p:txBody>
          <a:bodyPr/>
          <a:lstStyle/>
          <a:p>
            <a:pPr algn="l"/>
            <a:r>
              <a:rPr lang="nl-NL" b="1" dirty="0">
                <a:solidFill>
                  <a:schemeClr val="bg1"/>
                </a:solidFill>
                <a:latin typeface="Arial" panose="020B0604020202020204" pitchFamily="34" charset="0"/>
                <a:cs typeface="Arial" panose="020B0604020202020204" pitchFamily="34" charset="0"/>
              </a:rPr>
              <a:t>Krijg jij het heen en weer? Ik werk veilig en gezond!</a:t>
            </a:r>
          </a:p>
        </p:txBody>
      </p:sp>
      <p:sp>
        <p:nvSpPr>
          <p:cNvPr id="4" name="Titel 1">
            <a:extLst>
              <a:ext uri="{FF2B5EF4-FFF2-40B4-BE49-F238E27FC236}">
                <a16:creationId xmlns:a16="http://schemas.microsoft.com/office/drawing/2014/main" id="{0C6B79CA-06D8-F486-ED01-3CD3B79C328F}"/>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B873C3C5-2F80-DF9C-FCE2-6667E95F34D2}"/>
              </a:ext>
            </a:extLst>
          </p:cNvPr>
          <p:cNvPicPr>
            <a:picLocks noChangeAspect="1" noChangeArrowheads="1"/>
          </p:cNvPicPr>
          <p:nvPr/>
        </p:nvPicPr>
        <p:blipFill>
          <a:blip r:embed="rId4"/>
          <a:srcRect l="11621" r="11621"/>
          <a:stretch/>
        </p:blipFill>
        <p:spPr bwMode="auto">
          <a:xfrm>
            <a:off x="6803668" y="1767738"/>
            <a:ext cx="4540193" cy="3943252"/>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a:extLst>
              <a:ext uri="{FF2B5EF4-FFF2-40B4-BE49-F238E27FC236}">
                <a16:creationId xmlns:a16="http://schemas.microsoft.com/office/drawing/2014/main" id="{04E28E98-8F2D-645E-28AB-477EB31C56C7}"/>
              </a:ext>
            </a:extLst>
          </p:cNvPr>
          <p:cNvSpPr txBox="1">
            <a:spLocks/>
          </p:cNvSpPr>
          <p:nvPr/>
        </p:nvSpPr>
        <p:spPr>
          <a:xfrm>
            <a:off x="848139" y="2578640"/>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Wat is fysieke belasting? </a:t>
            </a:r>
          </a:p>
        </p:txBody>
      </p:sp>
      <p:sp>
        <p:nvSpPr>
          <p:cNvPr id="7" name="Titel 1">
            <a:extLst>
              <a:ext uri="{FF2B5EF4-FFF2-40B4-BE49-F238E27FC236}">
                <a16:creationId xmlns:a16="http://schemas.microsoft.com/office/drawing/2014/main" id="{F31896CB-0AD2-E316-1E4E-31F9A11D62DC}"/>
              </a:ext>
            </a:extLst>
          </p:cNvPr>
          <p:cNvSpPr txBox="1">
            <a:spLocks/>
          </p:cNvSpPr>
          <p:nvPr/>
        </p:nvSpPr>
        <p:spPr>
          <a:xfrm>
            <a:off x="848139" y="3180219"/>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Wat zijn de risico’s van fysieke belasting? </a:t>
            </a:r>
          </a:p>
        </p:txBody>
      </p:sp>
      <p:sp>
        <p:nvSpPr>
          <p:cNvPr id="8" name="Titel 1">
            <a:extLst>
              <a:ext uri="{FF2B5EF4-FFF2-40B4-BE49-F238E27FC236}">
                <a16:creationId xmlns:a16="http://schemas.microsoft.com/office/drawing/2014/main" id="{35A1C747-42BC-5987-88E4-417EA0055C7A}"/>
              </a:ext>
            </a:extLst>
          </p:cNvPr>
          <p:cNvSpPr txBox="1">
            <a:spLocks/>
          </p:cNvSpPr>
          <p:nvPr/>
        </p:nvSpPr>
        <p:spPr>
          <a:xfrm>
            <a:off x="848139" y="3741692"/>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Wat zijn de richtwaarden? </a:t>
            </a:r>
          </a:p>
        </p:txBody>
      </p:sp>
      <p:sp>
        <p:nvSpPr>
          <p:cNvPr id="9" name="Titel 1">
            <a:extLst>
              <a:ext uri="{FF2B5EF4-FFF2-40B4-BE49-F238E27FC236}">
                <a16:creationId xmlns:a16="http://schemas.microsoft.com/office/drawing/2014/main" id="{F0F27419-2916-DAC3-F86E-0836EEAE33BE}"/>
              </a:ext>
            </a:extLst>
          </p:cNvPr>
          <p:cNvSpPr txBox="1">
            <a:spLocks/>
          </p:cNvSpPr>
          <p:nvPr/>
        </p:nvSpPr>
        <p:spPr>
          <a:xfrm>
            <a:off x="848139" y="4343271"/>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Wat kun je zelf doen? Verbeterpunten! </a:t>
            </a:r>
          </a:p>
        </p:txBody>
      </p:sp>
      <p:sp>
        <p:nvSpPr>
          <p:cNvPr id="10" name="Titel 1">
            <a:extLst>
              <a:ext uri="{FF2B5EF4-FFF2-40B4-BE49-F238E27FC236}">
                <a16:creationId xmlns:a16="http://schemas.microsoft.com/office/drawing/2014/main" id="{108EB5DD-FD12-CB43-A928-9A82007397AF}"/>
              </a:ext>
            </a:extLst>
          </p:cNvPr>
          <p:cNvSpPr txBox="1">
            <a:spLocks/>
          </p:cNvSpPr>
          <p:nvPr/>
        </p:nvSpPr>
        <p:spPr>
          <a:xfrm>
            <a:off x="848139" y="4888703"/>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Hulp nodig?</a:t>
            </a:r>
          </a:p>
        </p:txBody>
      </p:sp>
    </p:spTree>
    <p:extLst>
      <p:ext uri="{BB962C8B-B14F-4D97-AF65-F5344CB8AC3E}">
        <p14:creationId xmlns:p14="http://schemas.microsoft.com/office/powerpoint/2010/main" val="2515056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670B7-FF91-EEED-04C1-8D03A5D6F54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1F1D3F9-F30C-F25D-DC51-4BEBA0333A5E}"/>
              </a:ext>
            </a:extLst>
          </p:cNvPr>
          <p:cNvSpPr>
            <a:spLocks noGrp="1"/>
          </p:cNvSpPr>
          <p:nvPr>
            <p:ph type="ctrTitle"/>
          </p:nvPr>
        </p:nvSpPr>
        <p:spPr>
          <a:xfrm>
            <a:off x="848139" y="1668379"/>
            <a:ext cx="4758577" cy="649705"/>
          </a:xfrm>
        </p:spPr>
        <p:txBody>
          <a:bodyPr>
            <a:normAutofit/>
          </a:bodyPr>
          <a:lstStyle/>
          <a:p>
            <a:pPr algn="l"/>
            <a:r>
              <a:rPr lang="nl-NL" sz="2000" dirty="0">
                <a:solidFill>
                  <a:schemeClr val="tx1"/>
                </a:solidFill>
                <a:latin typeface="Arial" panose="020B0604020202020204" pitchFamily="34" charset="0"/>
                <a:cs typeface="Arial" panose="020B0604020202020204" pitchFamily="34" charset="0"/>
              </a:rPr>
              <a:t>Richtwaarden duwen en trekken</a:t>
            </a:r>
            <a:endParaRPr lang="nl-NL" sz="2000" b="0" dirty="0">
              <a:solidFill>
                <a:schemeClr val="tx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20B32D63-4777-C1EA-0CD1-7CA8B3D4AF92}"/>
              </a:ext>
            </a:extLst>
          </p:cNvPr>
          <p:cNvSpPr>
            <a:spLocks noGrp="1"/>
          </p:cNvSpPr>
          <p:nvPr>
            <p:ph type="subTitle" idx="1"/>
          </p:nvPr>
        </p:nvSpPr>
        <p:spPr>
          <a:xfrm>
            <a:off x="848139" y="6456947"/>
            <a:ext cx="8159503" cy="288758"/>
          </a:xfrm>
        </p:spPr>
        <p:txBody>
          <a:bodyPr/>
          <a:lstStyle/>
          <a:p>
            <a:pPr algn="l"/>
            <a:r>
              <a:rPr lang="nl-NL" b="1" dirty="0">
                <a:solidFill>
                  <a:schemeClr val="bg1"/>
                </a:solidFill>
                <a:latin typeface="Arial" panose="020B0604020202020204" pitchFamily="34" charset="0"/>
                <a:cs typeface="Arial" panose="020B0604020202020204" pitchFamily="34" charset="0"/>
              </a:rPr>
              <a:t>Krijg jij het heen en weer? Ik werk veilig en gezond!</a:t>
            </a:r>
          </a:p>
        </p:txBody>
      </p:sp>
      <p:sp>
        <p:nvSpPr>
          <p:cNvPr id="4" name="Titel 1">
            <a:extLst>
              <a:ext uri="{FF2B5EF4-FFF2-40B4-BE49-F238E27FC236}">
                <a16:creationId xmlns:a16="http://schemas.microsoft.com/office/drawing/2014/main" id="{42BBE10E-8CF4-E917-EC21-5AF699BD8649}"/>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FAEA3CED-4B20-DAB3-71B2-D151AB41427A}"/>
              </a:ext>
            </a:extLst>
          </p:cNvPr>
          <p:cNvSpPr txBox="1">
            <a:spLocks/>
          </p:cNvSpPr>
          <p:nvPr/>
        </p:nvSpPr>
        <p:spPr>
          <a:xfrm>
            <a:off x="848139" y="2378244"/>
            <a:ext cx="9719144" cy="1578995"/>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Lasten verplaatsen </a:t>
            </a:r>
            <a:r>
              <a:rPr lang="nl-NL" sz="2000" dirty="0">
                <a:solidFill>
                  <a:schemeClr val="tx1"/>
                </a:solidFill>
                <a:latin typeface="Arial" panose="020B0604020202020204" pitchFamily="34" charset="0"/>
                <a:cs typeface="Arial" panose="020B0604020202020204" pitchFamily="34" charset="0"/>
              </a:rPr>
              <a:t>tot 50 meter</a:t>
            </a:r>
            <a:r>
              <a:rPr lang="nl-NL" sz="2000" b="0" dirty="0">
                <a:solidFill>
                  <a:schemeClr val="tx1"/>
                </a:solidFill>
                <a:latin typeface="Arial" panose="020B0604020202020204" pitchFamily="34" charset="0"/>
                <a:cs typeface="Arial" panose="020B0604020202020204" pitchFamily="34" charset="0"/>
              </a:rPr>
              <a:t>: niet meer dan </a:t>
            </a:r>
            <a:r>
              <a:rPr lang="nl-NL" sz="2000" dirty="0">
                <a:solidFill>
                  <a:schemeClr val="tx1"/>
                </a:solidFill>
                <a:latin typeface="Arial" panose="020B0604020202020204" pitchFamily="34" charset="0"/>
                <a:cs typeface="Arial" panose="020B0604020202020204" pitchFamily="34" charset="0"/>
              </a:rPr>
              <a:t>30 kilo </a:t>
            </a:r>
            <a:r>
              <a:rPr lang="nl-NL" sz="2000" b="0" dirty="0">
                <a:solidFill>
                  <a:schemeClr val="tx1"/>
                </a:solidFill>
                <a:latin typeface="Arial" panose="020B0604020202020204" pitchFamily="34" charset="0"/>
                <a:cs typeface="Arial" panose="020B0604020202020204" pitchFamily="34" charset="0"/>
              </a:rPr>
              <a:t>trekkracht.</a:t>
            </a:r>
          </a:p>
          <a:p>
            <a:pPr marL="342900" indent="-342900" algn="l" defTabSz="360000">
              <a:buClr>
                <a:srgbClr val="E30613"/>
              </a:buClr>
              <a:buFont typeface="Arial" panose="020B0604020202020204" pitchFamily="34" charset="0"/>
              <a:buChar char="•"/>
            </a:pPr>
            <a:endParaRPr lang="nl-NL" sz="2000" b="0" dirty="0">
              <a:solidFill>
                <a:schemeClr val="tx1"/>
              </a:solidFill>
              <a:latin typeface="Arial" panose="020B0604020202020204" pitchFamily="34" charset="0"/>
              <a:cs typeface="Arial" panose="020B0604020202020204" pitchFamily="34" charset="0"/>
            </a:endParaRPr>
          </a:p>
          <a:p>
            <a:pPr marL="342900" indent="-342900" algn="l" defTabSz="360000">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Lasten verplaatsen over </a:t>
            </a:r>
            <a:r>
              <a:rPr lang="nl-NL" sz="2000" dirty="0">
                <a:solidFill>
                  <a:schemeClr val="tx1"/>
                </a:solidFill>
                <a:latin typeface="Arial" panose="020B0604020202020204" pitchFamily="34" charset="0"/>
                <a:cs typeface="Arial" panose="020B0604020202020204" pitchFamily="34" charset="0"/>
              </a:rPr>
              <a:t>meer dan 50 meter</a:t>
            </a:r>
            <a:r>
              <a:rPr lang="nl-NL" sz="2000" b="0" dirty="0">
                <a:solidFill>
                  <a:schemeClr val="tx1"/>
                </a:solidFill>
                <a:latin typeface="Arial" panose="020B0604020202020204" pitchFamily="34" charset="0"/>
                <a:cs typeface="Arial" panose="020B0604020202020204" pitchFamily="34" charset="0"/>
              </a:rPr>
              <a:t>: niet meer dan </a:t>
            </a:r>
            <a:r>
              <a:rPr lang="nl-NL" sz="2000" dirty="0">
                <a:solidFill>
                  <a:schemeClr val="tx1"/>
                </a:solidFill>
                <a:latin typeface="Arial" panose="020B0604020202020204" pitchFamily="34" charset="0"/>
                <a:cs typeface="Arial" panose="020B0604020202020204" pitchFamily="34" charset="0"/>
              </a:rPr>
              <a:t>15 kilo </a:t>
            </a:r>
            <a:r>
              <a:rPr lang="nl-NL" sz="2000" b="0" dirty="0">
                <a:solidFill>
                  <a:schemeClr val="tx1"/>
                </a:solidFill>
                <a:latin typeface="Arial" panose="020B0604020202020204" pitchFamily="34" charset="0"/>
                <a:cs typeface="Arial" panose="020B0604020202020204" pitchFamily="34" charset="0"/>
              </a:rPr>
              <a:t>trekkracht.</a:t>
            </a:r>
            <a:endParaRPr lang="nl-NL" sz="2000" dirty="0">
              <a:solidFill>
                <a:schemeClr val="tx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C5B39C72-1A48-C8F5-1A4B-9F98C2AF7972}"/>
              </a:ext>
            </a:extLst>
          </p:cNvPr>
          <p:cNvSpPr txBox="1">
            <a:spLocks/>
          </p:cNvSpPr>
          <p:nvPr/>
        </p:nvSpPr>
        <p:spPr>
          <a:xfrm>
            <a:off x="848139" y="3557338"/>
            <a:ext cx="7580244" cy="214123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lnSpc>
                <a:spcPct val="150000"/>
              </a:lnSpc>
              <a:buClr>
                <a:srgbClr val="E30613"/>
              </a:buClr>
            </a:pPr>
            <a:r>
              <a:rPr lang="nl-NL" sz="2000" dirty="0">
                <a:solidFill>
                  <a:srgbClr val="E30613"/>
                </a:solidFill>
                <a:latin typeface="Arial" panose="020B0604020202020204" pitchFamily="34" charset="0"/>
                <a:cs typeface="Arial" panose="020B0604020202020204" pitchFamily="34" charset="0"/>
              </a:rPr>
              <a:t>Tips</a:t>
            </a:r>
          </a:p>
          <a:p>
            <a:pPr marL="342900" indent="-342900" algn="l" defTabSz="360000">
              <a:lnSpc>
                <a:spcPct val="15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Duwen is beter dan trekken.</a:t>
            </a:r>
          </a:p>
          <a:p>
            <a:pPr marL="342900" indent="-342900" algn="l" defTabSz="360000">
              <a:lnSpc>
                <a:spcPct val="15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Breng lasten langzaam op gang.</a:t>
            </a:r>
          </a:p>
          <a:p>
            <a:pPr marL="342900" indent="-342900" algn="l" defTabSz="360000">
              <a:lnSpc>
                <a:spcPct val="15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Duw met 2 handen.</a:t>
            </a:r>
          </a:p>
          <a:p>
            <a:pPr marL="342900" indent="-342900" algn="l" defTabSz="360000">
              <a:lnSpc>
                <a:spcPct val="15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Zorg voor een vlakke vloer zonder drempels.</a:t>
            </a:r>
            <a:endParaRPr lang="nl-NL" sz="1600" b="0" dirty="0">
              <a:solidFill>
                <a:schemeClr val="tx1"/>
              </a:solidFill>
              <a:latin typeface="Arial" panose="020B0604020202020204" pitchFamily="34" charset="0"/>
              <a:cs typeface="Arial" panose="020B0604020202020204" pitchFamily="34" charset="0"/>
            </a:endParaRPr>
          </a:p>
        </p:txBody>
      </p:sp>
      <p:pic>
        <p:nvPicPr>
          <p:cNvPr id="8" name="Afbeelding 7" descr="Afbeelding met schermopname, silhouet&#10;&#10;Automatisch gegenereerde beschrijving">
            <a:extLst>
              <a:ext uri="{FF2B5EF4-FFF2-40B4-BE49-F238E27FC236}">
                <a16:creationId xmlns:a16="http://schemas.microsoft.com/office/drawing/2014/main" id="{4B1A21D9-B0D3-9197-9C4A-679FFD7CAEBA}"/>
              </a:ext>
            </a:extLst>
          </p:cNvPr>
          <p:cNvPicPr>
            <a:picLocks noChangeAspect="1"/>
          </p:cNvPicPr>
          <p:nvPr/>
        </p:nvPicPr>
        <p:blipFill>
          <a:blip r:embed="rId3"/>
          <a:srcRect l="-5360" r="35973"/>
          <a:stretch/>
        </p:blipFill>
        <p:spPr>
          <a:xfrm>
            <a:off x="8257953" y="3557338"/>
            <a:ext cx="3378780" cy="2478822"/>
          </a:xfrm>
          <a:prstGeom prst="rect">
            <a:avLst/>
          </a:prstGeom>
        </p:spPr>
      </p:pic>
    </p:spTree>
    <p:extLst>
      <p:ext uri="{BB962C8B-B14F-4D97-AF65-F5344CB8AC3E}">
        <p14:creationId xmlns:p14="http://schemas.microsoft.com/office/powerpoint/2010/main" val="401719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nodeType="withEffect">
                                  <p:stCondLst>
                                    <p:cond delay="200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F37AE-EA02-15C7-8EF4-A43C11B531E1}"/>
            </a:ext>
          </a:extLst>
        </p:cNvPr>
        <p:cNvGrpSpPr/>
        <p:nvPr/>
      </p:nvGrpSpPr>
      <p:grpSpPr>
        <a:xfrm>
          <a:off x="0" y="0"/>
          <a:ext cx="0" cy="0"/>
          <a:chOff x="0" y="0"/>
          <a:chExt cx="0" cy="0"/>
        </a:xfrm>
      </p:grpSpPr>
      <p:pic>
        <p:nvPicPr>
          <p:cNvPr id="10" name="Afbeelding 9">
            <a:extLst>
              <a:ext uri="{FF2B5EF4-FFF2-40B4-BE49-F238E27FC236}">
                <a16:creationId xmlns:a16="http://schemas.microsoft.com/office/drawing/2014/main" id="{D247A597-848E-77C0-691B-34BDC61790A3}"/>
              </a:ext>
            </a:extLst>
          </p:cNvPr>
          <p:cNvPicPr>
            <a:picLocks noChangeAspect="1"/>
          </p:cNvPicPr>
          <p:nvPr/>
        </p:nvPicPr>
        <p:blipFill>
          <a:blip r:embed="rId3"/>
          <a:srcRect l="23091" r="660" b="23003"/>
          <a:stretch/>
        </p:blipFill>
        <p:spPr>
          <a:xfrm flipH="1">
            <a:off x="2347201" y="1138988"/>
            <a:ext cx="7466102" cy="5026142"/>
          </a:xfrm>
          <a:prstGeom prst="rect">
            <a:avLst/>
          </a:prstGeom>
        </p:spPr>
      </p:pic>
      <p:pic>
        <p:nvPicPr>
          <p:cNvPr id="5" name="Afbeelding 4" descr="Afbeelding met schermopname, Rechthoek&#10;&#10;Automatisch gegenereerde beschrijving">
            <a:extLst>
              <a:ext uri="{FF2B5EF4-FFF2-40B4-BE49-F238E27FC236}">
                <a16:creationId xmlns:a16="http://schemas.microsoft.com/office/drawing/2014/main" id="{2BEBD8A1-E5A1-E9E7-F37F-4F0B54A94B45}"/>
              </a:ext>
            </a:extLst>
          </p:cNvPr>
          <p:cNvPicPr>
            <a:picLocks noChangeAspect="1"/>
          </p:cNvPicPr>
          <p:nvPr/>
        </p:nvPicPr>
        <p:blipFill>
          <a:blip r:embed="rId4"/>
          <a:srcRect l="5150" b="51404"/>
          <a:stretch/>
        </p:blipFill>
        <p:spPr>
          <a:xfrm>
            <a:off x="0" y="1400379"/>
            <a:ext cx="7372063" cy="960857"/>
          </a:xfrm>
          <a:prstGeom prst="rect">
            <a:avLst/>
          </a:prstGeom>
        </p:spPr>
      </p:pic>
      <p:sp>
        <p:nvSpPr>
          <p:cNvPr id="2" name="Titel 1">
            <a:extLst>
              <a:ext uri="{FF2B5EF4-FFF2-40B4-BE49-F238E27FC236}">
                <a16:creationId xmlns:a16="http://schemas.microsoft.com/office/drawing/2014/main" id="{1DBE7048-9344-BA27-EE60-27CF065304E4}"/>
              </a:ext>
            </a:extLst>
          </p:cNvPr>
          <p:cNvSpPr>
            <a:spLocks noGrp="1"/>
          </p:cNvSpPr>
          <p:nvPr>
            <p:ph type="ctrTitle"/>
          </p:nvPr>
        </p:nvSpPr>
        <p:spPr>
          <a:xfrm>
            <a:off x="843169" y="1555380"/>
            <a:ext cx="6949109" cy="649705"/>
          </a:xfrm>
        </p:spPr>
        <p:txBody>
          <a:bodyPr>
            <a:normAutofit/>
          </a:bodyPr>
          <a:lstStyle/>
          <a:p>
            <a:pPr algn="l"/>
            <a:r>
              <a:rPr lang="nl-NL" sz="4000" dirty="0">
                <a:solidFill>
                  <a:schemeClr val="bg1"/>
                </a:solidFill>
                <a:latin typeface="Arial" panose="020B0604020202020204" pitchFamily="34" charset="0"/>
                <a:cs typeface="Arial" panose="020B0604020202020204" pitchFamily="34" charset="0"/>
              </a:rPr>
              <a:t>Belastende werkhouding</a:t>
            </a:r>
            <a:endParaRPr lang="nl-NL" sz="4000" b="0" dirty="0">
              <a:solidFill>
                <a:schemeClr val="bg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456E5486-04A8-C055-E407-6297A68A31FB}"/>
              </a:ext>
            </a:extLst>
          </p:cNvPr>
          <p:cNvSpPr>
            <a:spLocks noGrp="1"/>
          </p:cNvSpPr>
          <p:nvPr>
            <p:ph type="subTitle" idx="1"/>
          </p:nvPr>
        </p:nvSpPr>
        <p:spPr>
          <a:xfrm>
            <a:off x="848139" y="6456947"/>
            <a:ext cx="8159503" cy="288758"/>
          </a:xfrm>
        </p:spPr>
        <p:txBody>
          <a:bodyPr/>
          <a:lstStyle/>
          <a:p>
            <a:pPr algn="l"/>
            <a:r>
              <a:rPr lang="nl-NL" b="1" dirty="0">
                <a:solidFill>
                  <a:schemeClr val="bg1"/>
                </a:solidFill>
                <a:latin typeface="Arial" panose="020B0604020202020204" pitchFamily="34" charset="0"/>
                <a:cs typeface="Arial" panose="020B0604020202020204" pitchFamily="34" charset="0"/>
              </a:rPr>
              <a:t>Til jij er zwaar aan? Ik werk veilig en gezond!</a:t>
            </a:r>
          </a:p>
        </p:txBody>
      </p:sp>
      <p:sp>
        <p:nvSpPr>
          <p:cNvPr id="4" name="Titel 1">
            <a:extLst>
              <a:ext uri="{FF2B5EF4-FFF2-40B4-BE49-F238E27FC236}">
                <a16:creationId xmlns:a16="http://schemas.microsoft.com/office/drawing/2014/main" id="{947502AE-FC63-71D5-9280-63BA34645D3B}"/>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2425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A7C8E-6412-AA78-43F3-237CA5C0DB2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272F875-ECBF-9903-5692-768DE90A0C15}"/>
              </a:ext>
            </a:extLst>
          </p:cNvPr>
          <p:cNvSpPr>
            <a:spLocks noGrp="1"/>
          </p:cNvSpPr>
          <p:nvPr>
            <p:ph type="ctrTitle"/>
          </p:nvPr>
        </p:nvSpPr>
        <p:spPr>
          <a:xfrm>
            <a:off x="848139" y="1668379"/>
            <a:ext cx="10251882" cy="649705"/>
          </a:xfrm>
        </p:spPr>
        <p:txBody>
          <a:bodyPr>
            <a:normAutofit/>
          </a:bodyPr>
          <a:lstStyle/>
          <a:p>
            <a:pPr algn="l"/>
            <a:r>
              <a:rPr lang="nl-NL" sz="2000" dirty="0">
                <a:solidFill>
                  <a:schemeClr val="tx1"/>
                </a:solidFill>
                <a:latin typeface="Arial" panose="020B0604020202020204" pitchFamily="34" charset="0"/>
                <a:cs typeface="Arial" panose="020B0604020202020204" pitchFamily="34" charset="0"/>
              </a:rPr>
              <a:t>In welke houding wordt het lichaam het zwaarst belast? </a:t>
            </a:r>
            <a:endParaRPr lang="nl-NL" sz="2000" b="0" dirty="0">
              <a:solidFill>
                <a:schemeClr val="tx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8C4570CC-4009-B19B-3B64-42413CB0F49B}"/>
              </a:ext>
            </a:extLst>
          </p:cNvPr>
          <p:cNvSpPr>
            <a:spLocks noGrp="1"/>
          </p:cNvSpPr>
          <p:nvPr>
            <p:ph type="subTitle" idx="1"/>
          </p:nvPr>
        </p:nvSpPr>
        <p:spPr>
          <a:xfrm>
            <a:off x="848139" y="6456947"/>
            <a:ext cx="8159503" cy="288758"/>
          </a:xfrm>
        </p:spPr>
        <p:txBody>
          <a:bodyPr/>
          <a:lstStyle/>
          <a:p>
            <a:pPr algn="l"/>
            <a:r>
              <a:rPr lang="nl-NL" b="1" dirty="0">
                <a:solidFill>
                  <a:schemeClr val="bg1"/>
                </a:solidFill>
                <a:latin typeface="Arial" panose="020B0604020202020204" pitchFamily="34" charset="0"/>
                <a:cs typeface="Arial" panose="020B0604020202020204" pitchFamily="34" charset="0"/>
              </a:rPr>
              <a:t>Krijg jij het heen en weer? Ik werk veilig en gezond!</a:t>
            </a:r>
          </a:p>
        </p:txBody>
      </p:sp>
      <p:sp>
        <p:nvSpPr>
          <p:cNvPr id="4" name="Titel 1">
            <a:extLst>
              <a:ext uri="{FF2B5EF4-FFF2-40B4-BE49-F238E27FC236}">
                <a16:creationId xmlns:a16="http://schemas.microsoft.com/office/drawing/2014/main" id="{75EF9E57-8D47-75FC-FE20-54F06A7FE1E2}"/>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3F76227E-46F3-9751-C0EA-579B95D2B2D3}"/>
              </a:ext>
            </a:extLst>
          </p:cNvPr>
          <p:cNvSpPr txBox="1">
            <a:spLocks/>
          </p:cNvSpPr>
          <p:nvPr/>
        </p:nvSpPr>
        <p:spPr>
          <a:xfrm>
            <a:off x="848139" y="2667002"/>
            <a:ext cx="8979673"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A.	Zittend</a:t>
            </a:r>
            <a:endParaRPr lang="nl-NL" sz="2000" dirty="0">
              <a:solidFill>
                <a:schemeClr val="tx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3336A73A-A408-0AB9-E34F-45CDC5E9F82B}"/>
              </a:ext>
            </a:extLst>
          </p:cNvPr>
          <p:cNvSpPr txBox="1">
            <a:spLocks/>
          </p:cNvSpPr>
          <p:nvPr/>
        </p:nvSpPr>
        <p:spPr>
          <a:xfrm>
            <a:off x="848139" y="3268581"/>
            <a:ext cx="7580244" cy="68321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lnSpc>
                <a:spcPct val="150000"/>
              </a:lnSpc>
              <a:buClr>
                <a:srgbClr val="E30613"/>
              </a:buClr>
            </a:pPr>
            <a:r>
              <a:rPr lang="nl-NL" sz="2000" b="0" dirty="0">
                <a:solidFill>
                  <a:schemeClr val="tx1"/>
                </a:solidFill>
                <a:latin typeface="Arial" panose="020B0604020202020204" pitchFamily="34" charset="0"/>
                <a:cs typeface="Arial" panose="020B0604020202020204" pitchFamily="34" charset="0"/>
              </a:rPr>
              <a:t>B.	Liggend</a:t>
            </a:r>
            <a:endParaRPr lang="nl-NL" sz="1600" b="0" dirty="0">
              <a:solidFill>
                <a:schemeClr val="tx1"/>
              </a:solidFill>
              <a:latin typeface="Arial" panose="020B0604020202020204" pitchFamily="34" charset="0"/>
              <a:cs typeface="Arial" panose="020B0604020202020204" pitchFamily="34" charset="0"/>
            </a:endParaRPr>
          </a:p>
        </p:txBody>
      </p:sp>
      <p:sp>
        <p:nvSpPr>
          <p:cNvPr id="8" name="Titel 1">
            <a:extLst>
              <a:ext uri="{FF2B5EF4-FFF2-40B4-BE49-F238E27FC236}">
                <a16:creationId xmlns:a16="http://schemas.microsoft.com/office/drawing/2014/main" id="{C956CAD1-25D6-E77D-4DA8-3DAA218E9E19}"/>
              </a:ext>
            </a:extLst>
          </p:cNvPr>
          <p:cNvSpPr txBox="1">
            <a:spLocks/>
          </p:cNvSpPr>
          <p:nvPr/>
        </p:nvSpPr>
        <p:spPr>
          <a:xfrm>
            <a:off x="843169" y="4130846"/>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C.	Staand</a:t>
            </a:r>
          </a:p>
        </p:txBody>
      </p:sp>
      <p:pic>
        <p:nvPicPr>
          <p:cNvPr id="13" name="Afbeelding 12">
            <a:extLst>
              <a:ext uri="{FF2B5EF4-FFF2-40B4-BE49-F238E27FC236}">
                <a16:creationId xmlns:a16="http://schemas.microsoft.com/office/drawing/2014/main" id="{076A1136-31C0-ADFB-65E8-1D8AA9F2E5E9}"/>
              </a:ext>
            </a:extLst>
          </p:cNvPr>
          <p:cNvPicPr>
            <a:picLocks noChangeAspect="1"/>
          </p:cNvPicPr>
          <p:nvPr/>
        </p:nvPicPr>
        <p:blipFill>
          <a:blip r:embed="rId3"/>
          <a:srcRect/>
          <a:stretch/>
        </p:blipFill>
        <p:spPr>
          <a:xfrm>
            <a:off x="6283716" y="2709139"/>
            <a:ext cx="3853231" cy="3082584"/>
          </a:xfrm>
          <a:prstGeom prst="rect">
            <a:avLst/>
          </a:prstGeom>
        </p:spPr>
      </p:pic>
      <p:pic>
        <p:nvPicPr>
          <p:cNvPr id="15" name="Afbeelding 14">
            <a:extLst>
              <a:ext uri="{FF2B5EF4-FFF2-40B4-BE49-F238E27FC236}">
                <a16:creationId xmlns:a16="http://schemas.microsoft.com/office/drawing/2014/main" id="{D878143B-5EB3-0C41-F6B8-58AE5AD9CBF2}"/>
              </a:ext>
            </a:extLst>
          </p:cNvPr>
          <p:cNvPicPr>
            <a:picLocks noChangeAspect="1"/>
          </p:cNvPicPr>
          <p:nvPr/>
        </p:nvPicPr>
        <p:blipFill>
          <a:blip r:embed="rId4"/>
          <a:srcRect/>
          <a:stretch/>
        </p:blipFill>
        <p:spPr>
          <a:xfrm>
            <a:off x="9999683" y="2877151"/>
            <a:ext cx="1492898" cy="2906527"/>
          </a:xfrm>
          <a:prstGeom prst="rect">
            <a:avLst/>
          </a:prstGeom>
        </p:spPr>
      </p:pic>
      <p:pic>
        <p:nvPicPr>
          <p:cNvPr id="17" name="Afbeelding 16">
            <a:extLst>
              <a:ext uri="{FF2B5EF4-FFF2-40B4-BE49-F238E27FC236}">
                <a16:creationId xmlns:a16="http://schemas.microsoft.com/office/drawing/2014/main" id="{C8282C19-4E8D-8F73-CA7E-BBD6FC221F4C}"/>
              </a:ext>
            </a:extLst>
          </p:cNvPr>
          <p:cNvPicPr>
            <a:picLocks noChangeAspect="1"/>
          </p:cNvPicPr>
          <p:nvPr/>
        </p:nvPicPr>
        <p:blipFill>
          <a:blip r:embed="rId5"/>
          <a:srcRect l="7024" r="7024"/>
          <a:stretch/>
        </p:blipFill>
        <p:spPr>
          <a:xfrm>
            <a:off x="4200709" y="2726881"/>
            <a:ext cx="2143360" cy="3064842"/>
          </a:xfrm>
          <a:prstGeom prst="rect">
            <a:avLst/>
          </a:prstGeom>
        </p:spPr>
      </p:pic>
    </p:spTree>
    <p:extLst>
      <p:ext uri="{BB962C8B-B14F-4D97-AF65-F5344CB8AC3E}">
        <p14:creationId xmlns:p14="http://schemas.microsoft.com/office/powerpoint/2010/main" val="400123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2000"/>
                                  </p:stCondLst>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2000"/>
                                  </p:stCondLst>
                                  <p:childTnLst>
                                    <p:set>
                                      <p:cBhvr>
                                        <p:cTn id="16" dur="1" fill="hold">
                                          <p:stCondLst>
                                            <p:cond delay="0"/>
                                          </p:stCondLst>
                                        </p:cTn>
                                        <p:tgtEl>
                                          <p:spTgt spid="8"/>
                                        </p:tgtEl>
                                        <p:attrNameLst>
                                          <p:attrName>style.visibility</p:attrName>
                                        </p:attrNameLst>
                                      </p:cBhvr>
                                      <p:to>
                                        <p:strVal val="visible"/>
                                      </p:to>
                                    </p:set>
                                  </p:childTnLst>
                                </p:cTn>
                              </p:par>
                            </p:childTnLst>
                          </p:cTn>
                        </p:par>
                        <p:par>
                          <p:cTn id="17" fill="hold">
                            <p:stCondLst>
                              <p:cond delay="4000"/>
                            </p:stCondLst>
                            <p:childTnLst>
                              <p:par>
                                <p:cTn id="18" presetID="1"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333D0-EF55-77DF-0359-2AA273E14AB2}"/>
            </a:ext>
          </a:extLst>
        </p:cNvPr>
        <p:cNvGrpSpPr/>
        <p:nvPr/>
      </p:nvGrpSpPr>
      <p:grpSpPr>
        <a:xfrm>
          <a:off x="0" y="0"/>
          <a:ext cx="0" cy="0"/>
          <a:chOff x="0" y="0"/>
          <a:chExt cx="0" cy="0"/>
        </a:xfrm>
      </p:grpSpPr>
      <p:pic>
        <p:nvPicPr>
          <p:cNvPr id="11" name="Afbeelding 10" descr="Afbeelding met tekst, diagram, illustratie, ontwerp&#10;&#10;Automatisch gegenereerde beschrijving">
            <a:extLst>
              <a:ext uri="{FF2B5EF4-FFF2-40B4-BE49-F238E27FC236}">
                <a16:creationId xmlns:a16="http://schemas.microsoft.com/office/drawing/2014/main" id="{5BE99532-6CBF-07BF-CA0C-60D4D7CDC6D2}"/>
              </a:ext>
            </a:extLst>
          </p:cNvPr>
          <p:cNvPicPr>
            <a:picLocks noChangeAspect="1"/>
          </p:cNvPicPr>
          <p:nvPr/>
        </p:nvPicPr>
        <p:blipFill>
          <a:blip r:embed="rId3"/>
          <a:stretch>
            <a:fillRect/>
          </a:stretch>
        </p:blipFill>
        <p:spPr>
          <a:xfrm>
            <a:off x="2079376" y="869845"/>
            <a:ext cx="8033247" cy="5290186"/>
          </a:xfrm>
          <a:prstGeom prst="rect">
            <a:avLst/>
          </a:prstGeom>
        </p:spPr>
      </p:pic>
      <p:sp>
        <p:nvSpPr>
          <p:cNvPr id="2" name="Titel 1">
            <a:extLst>
              <a:ext uri="{FF2B5EF4-FFF2-40B4-BE49-F238E27FC236}">
                <a16:creationId xmlns:a16="http://schemas.microsoft.com/office/drawing/2014/main" id="{2323869A-49A1-3A16-DE97-DBF9CBDED842}"/>
              </a:ext>
            </a:extLst>
          </p:cNvPr>
          <p:cNvSpPr>
            <a:spLocks noGrp="1"/>
          </p:cNvSpPr>
          <p:nvPr>
            <p:ph type="ctrTitle"/>
          </p:nvPr>
        </p:nvSpPr>
        <p:spPr>
          <a:xfrm>
            <a:off x="848139" y="1668379"/>
            <a:ext cx="10251882" cy="876038"/>
          </a:xfrm>
        </p:spPr>
        <p:txBody>
          <a:bodyPr>
            <a:normAutofit/>
          </a:bodyPr>
          <a:lstStyle/>
          <a:p>
            <a:pPr algn="l"/>
            <a:r>
              <a:rPr lang="nl-NL" sz="2000" dirty="0">
                <a:solidFill>
                  <a:schemeClr val="tx1"/>
                </a:solidFill>
                <a:latin typeface="Arial" panose="020B0604020202020204" pitchFamily="34" charset="0"/>
                <a:cs typeface="Arial" panose="020B0604020202020204" pitchFamily="34" charset="0"/>
              </a:rPr>
              <a:t>Lichaamshoudingen met druk </a:t>
            </a:r>
            <a:br>
              <a:rPr lang="nl-NL" sz="2000" dirty="0">
                <a:solidFill>
                  <a:schemeClr val="tx1"/>
                </a:solidFill>
                <a:latin typeface="Arial" panose="020B0604020202020204" pitchFamily="34" charset="0"/>
                <a:cs typeface="Arial" panose="020B0604020202020204" pitchFamily="34" charset="0"/>
              </a:rPr>
            </a:br>
            <a:r>
              <a:rPr lang="nl-NL" sz="2000" dirty="0">
                <a:solidFill>
                  <a:schemeClr val="tx1"/>
                </a:solidFill>
                <a:latin typeface="Arial" panose="020B0604020202020204" pitchFamily="34" charset="0"/>
                <a:cs typeface="Arial" panose="020B0604020202020204" pitchFamily="34" charset="0"/>
              </a:rPr>
              <a:t>op de tussenschijven.</a:t>
            </a:r>
            <a:endParaRPr lang="nl-NL" sz="2000" b="0" dirty="0">
              <a:solidFill>
                <a:schemeClr val="tx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117B5BED-DB9E-2325-DE15-C7F8FE71FBFB}"/>
              </a:ext>
            </a:extLst>
          </p:cNvPr>
          <p:cNvSpPr>
            <a:spLocks noGrp="1"/>
          </p:cNvSpPr>
          <p:nvPr>
            <p:ph type="subTitle" idx="1"/>
          </p:nvPr>
        </p:nvSpPr>
        <p:spPr>
          <a:xfrm>
            <a:off x="848139" y="6456947"/>
            <a:ext cx="8159503" cy="288758"/>
          </a:xfrm>
        </p:spPr>
        <p:txBody>
          <a:bodyPr/>
          <a:lstStyle/>
          <a:p>
            <a:pPr algn="l"/>
            <a:r>
              <a:rPr lang="nl-NL" b="1" dirty="0">
                <a:solidFill>
                  <a:schemeClr val="bg1"/>
                </a:solidFill>
                <a:latin typeface="Arial" panose="020B0604020202020204" pitchFamily="34" charset="0"/>
                <a:cs typeface="Arial" panose="020B0604020202020204" pitchFamily="34" charset="0"/>
              </a:rPr>
              <a:t>Krijg jij het heen en weer? Ik werk veilig en gezond!</a:t>
            </a:r>
          </a:p>
        </p:txBody>
      </p:sp>
      <p:sp>
        <p:nvSpPr>
          <p:cNvPr id="4" name="Titel 1">
            <a:extLst>
              <a:ext uri="{FF2B5EF4-FFF2-40B4-BE49-F238E27FC236}">
                <a16:creationId xmlns:a16="http://schemas.microsoft.com/office/drawing/2014/main" id="{C710406D-9C2A-0BC2-B2D2-AC04133BE8D0}"/>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1697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0D572-E309-AD7C-C0B0-45C5F6D0BFB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040B474-7493-34FC-5C1E-A5AA8A81EEF4}"/>
              </a:ext>
            </a:extLst>
          </p:cNvPr>
          <p:cNvSpPr>
            <a:spLocks noGrp="1"/>
          </p:cNvSpPr>
          <p:nvPr>
            <p:ph type="ctrTitle"/>
          </p:nvPr>
        </p:nvSpPr>
        <p:spPr>
          <a:xfrm>
            <a:off x="848139" y="1668379"/>
            <a:ext cx="6793064" cy="649705"/>
          </a:xfrm>
        </p:spPr>
        <p:txBody>
          <a:bodyPr>
            <a:normAutofit/>
          </a:bodyPr>
          <a:lstStyle/>
          <a:p>
            <a:pPr algn="l"/>
            <a:r>
              <a:rPr lang="nl-NL" sz="2000" dirty="0">
                <a:solidFill>
                  <a:schemeClr val="tx1"/>
                </a:solidFill>
                <a:latin typeface="Arial" panose="020B0604020202020204" pitchFamily="34" charset="0"/>
                <a:cs typeface="Arial" panose="020B0604020202020204" pitchFamily="34" charset="0"/>
              </a:rPr>
              <a:t>Richtwaarden ongunstige werkhouding</a:t>
            </a:r>
            <a:endParaRPr lang="nl-NL" sz="2000" b="0" dirty="0">
              <a:solidFill>
                <a:schemeClr val="tx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211CAE40-D47D-7C73-C5B7-A2DC22DBD069}"/>
              </a:ext>
            </a:extLst>
          </p:cNvPr>
          <p:cNvSpPr>
            <a:spLocks noGrp="1"/>
          </p:cNvSpPr>
          <p:nvPr>
            <p:ph type="subTitle" idx="1"/>
          </p:nvPr>
        </p:nvSpPr>
        <p:spPr>
          <a:xfrm>
            <a:off x="848139" y="6456947"/>
            <a:ext cx="8159503" cy="288758"/>
          </a:xfrm>
        </p:spPr>
        <p:txBody>
          <a:bodyPr/>
          <a:lstStyle/>
          <a:p>
            <a:pPr algn="l"/>
            <a:r>
              <a:rPr lang="nl-NL" b="1" dirty="0">
                <a:solidFill>
                  <a:schemeClr val="bg1"/>
                </a:solidFill>
                <a:latin typeface="Arial" panose="020B0604020202020204" pitchFamily="34" charset="0"/>
                <a:cs typeface="Arial" panose="020B0604020202020204" pitchFamily="34" charset="0"/>
              </a:rPr>
              <a:t>Krijg jij het heen en weer? Ik werk veilig en gezond!</a:t>
            </a:r>
          </a:p>
        </p:txBody>
      </p:sp>
      <p:sp>
        <p:nvSpPr>
          <p:cNvPr id="4" name="Titel 1">
            <a:extLst>
              <a:ext uri="{FF2B5EF4-FFF2-40B4-BE49-F238E27FC236}">
                <a16:creationId xmlns:a16="http://schemas.microsoft.com/office/drawing/2014/main" id="{16426D4C-A66C-96D6-4DF5-B31A15C7854F}"/>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55B7D389-AD7C-20E7-382A-227A8F790BF6}"/>
              </a:ext>
            </a:extLst>
          </p:cNvPr>
          <p:cNvSpPr txBox="1">
            <a:spLocks/>
          </p:cNvSpPr>
          <p:nvPr/>
        </p:nvSpPr>
        <p:spPr>
          <a:xfrm>
            <a:off x="848139" y="2201397"/>
            <a:ext cx="9719144" cy="23385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lnSpc>
                <a:spcPct val="15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Werkhoudingen om te voorkomen</a:t>
            </a:r>
          </a:p>
          <a:p>
            <a:pPr marL="742950" lvl="1" indent="-285750" defTabSz="360000">
              <a:lnSpc>
                <a:spcPct val="150000"/>
              </a:lnSpc>
              <a:buClr>
                <a:srgbClr val="0086CD"/>
              </a:buClr>
              <a:buFont typeface="Arial" panose="020B0604020202020204" pitchFamily="34" charset="0"/>
              <a:buChar char="•"/>
            </a:pPr>
            <a:r>
              <a:rPr lang="nl-NL" sz="1600" dirty="0">
                <a:latin typeface="Arial" panose="020B0604020202020204" pitchFamily="34" charset="0"/>
                <a:cs typeface="Arial" panose="020B0604020202020204" pitchFamily="34" charset="0"/>
              </a:rPr>
              <a:t>Nek		:  buig of draai niet te ver naar voren</a:t>
            </a:r>
          </a:p>
          <a:p>
            <a:pPr marL="742950" lvl="1" indent="-285750" defTabSz="360000">
              <a:lnSpc>
                <a:spcPct val="150000"/>
              </a:lnSpc>
              <a:buClr>
                <a:srgbClr val="0086CD"/>
              </a:buClr>
              <a:buFont typeface="Arial" panose="020B0604020202020204" pitchFamily="34" charset="0"/>
              <a:buChar char="•"/>
            </a:pPr>
            <a:r>
              <a:rPr lang="nl-NL" sz="1600" dirty="0">
                <a:solidFill>
                  <a:schemeClr val="tx1"/>
                </a:solidFill>
                <a:latin typeface="Arial" panose="020B0604020202020204" pitchFamily="34" charset="0"/>
                <a:cs typeface="Arial" panose="020B0604020202020204" pitchFamily="34" charset="0"/>
              </a:rPr>
              <a:t>Schouders	:  houd je armen niet voor het lichaam of boven schouderhoogte</a:t>
            </a:r>
          </a:p>
          <a:p>
            <a:pPr marL="742950" lvl="1" indent="-285750" defTabSz="360000">
              <a:lnSpc>
                <a:spcPct val="150000"/>
              </a:lnSpc>
              <a:buClr>
                <a:srgbClr val="0086CD"/>
              </a:buClr>
              <a:buFont typeface="Arial" panose="020B0604020202020204" pitchFamily="34" charset="0"/>
              <a:buChar char="•"/>
            </a:pPr>
            <a:r>
              <a:rPr lang="nl-NL" sz="1600" dirty="0">
                <a:latin typeface="Arial" panose="020B0604020202020204" pitchFamily="34" charset="0"/>
                <a:cs typeface="Arial" panose="020B0604020202020204" pitchFamily="34" charset="0"/>
              </a:rPr>
              <a:t>Rug		:  buig of draai je rug niet te ver naar voren</a:t>
            </a:r>
          </a:p>
          <a:p>
            <a:pPr marL="742950" lvl="1" indent="-285750" defTabSz="360000">
              <a:lnSpc>
                <a:spcPct val="150000"/>
              </a:lnSpc>
              <a:buClr>
                <a:srgbClr val="0086CD"/>
              </a:buClr>
              <a:buFont typeface="Arial" panose="020B0604020202020204" pitchFamily="34" charset="0"/>
              <a:buChar char="•"/>
            </a:pPr>
            <a:r>
              <a:rPr lang="nl-NL" sz="1600" dirty="0">
                <a:solidFill>
                  <a:schemeClr val="tx1"/>
                </a:solidFill>
                <a:latin typeface="Arial" panose="020B0604020202020204" pitchFamily="34" charset="0"/>
                <a:cs typeface="Arial" panose="020B0604020202020204" pitchFamily="34" charset="0"/>
              </a:rPr>
              <a:t>Benen		:  voorkom gebogen knieën en hurk of kniel niet</a:t>
            </a:r>
          </a:p>
        </p:txBody>
      </p:sp>
      <p:sp>
        <p:nvSpPr>
          <p:cNvPr id="7" name="Titel 1">
            <a:extLst>
              <a:ext uri="{FF2B5EF4-FFF2-40B4-BE49-F238E27FC236}">
                <a16:creationId xmlns:a16="http://schemas.microsoft.com/office/drawing/2014/main" id="{FF8643FA-E816-0233-D97C-F45FE1D362A1}"/>
              </a:ext>
            </a:extLst>
          </p:cNvPr>
          <p:cNvSpPr txBox="1">
            <a:spLocks/>
          </p:cNvSpPr>
          <p:nvPr/>
        </p:nvSpPr>
        <p:spPr>
          <a:xfrm>
            <a:off x="848139" y="4413360"/>
            <a:ext cx="5247861" cy="713313"/>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lnSpc>
                <a:spcPct val="15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Langdurig staan: </a:t>
            </a:r>
            <a:r>
              <a:rPr lang="nl-NL" sz="2000" dirty="0">
                <a:solidFill>
                  <a:schemeClr val="tx1"/>
                </a:solidFill>
                <a:latin typeface="Arial" panose="020B0604020202020204" pitchFamily="34" charset="0"/>
                <a:cs typeface="Arial" panose="020B0604020202020204" pitchFamily="34" charset="0"/>
              </a:rPr>
              <a:t>sta maximaal 4 uur</a:t>
            </a:r>
            <a:endParaRPr lang="nl-NL" sz="1600" dirty="0">
              <a:solidFill>
                <a:schemeClr val="tx1"/>
              </a:solidFill>
              <a:latin typeface="Arial" panose="020B0604020202020204" pitchFamily="34" charset="0"/>
              <a:cs typeface="Arial" panose="020B0604020202020204" pitchFamily="34" charset="0"/>
            </a:endParaRPr>
          </a:p>
        </p:txBody>
      </p:sp>
      <p:pic>
        <p:nvPicPr>
          <p:cNvPr id="10" name="Afbeelding 9" descr="Afbeelding met schermopname, Graphics, klok, meter&#10;&#10;Automatisch gegenereerde beschrijving">
            <a:extLst>
              <a:ext uri="{FF2B5EF4-FFF2-40B4-BE49-F238E27FC236}">
                <a16:creationId xmlns:a16="http://schemas.microsoft.com/office/drawing/2014/main" id="{800C76D7-048E-EC79-9458-99D249A65BD3}"/>
              </a:ext>
            </a:extLst>
          </p:cNvPr>
          <p:cNvPicPr>
            <a:picLocks noChangeAspect="1"/>
          </p:cNvPicPr>
          <p:nvPr/>
        </p:nvPicPr>
        <p:blipFill>
          <a:blip r:embed="rId3"/>
          <a:stretch>
            <a:fillRect/>
          </a:stretch>
        </p:blipFill>
        <p:spPr>
          <a:xfrm>
            <a:off x="5627077" y="4222018"/>
            <a:ext cx="6024489" cy="1701833"/>
          </a:xfrm>
          <a:prstGeom prst="rect">
            <a:avLst/>
          </a:prstGeom>
        </p:spPr>
      </p:pic>
    </p:spTree>
    <p:extLst>
      <p:ext uri="{BB962C8B-B14F-4D97-AF65-F5344CB8AC3E}">
        <p14:creationId xmlns:p14="http://schemas.microsoft.com/office/powerpoint/2010/main" val="385425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CB8DC-6768-CD3A-68EB-95FECF2C53CD}"/>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27BA2CF3-9A57-DF65-CD7A-13DEA1368F63}"/>
              </a:ext>
            </a:extLst>
          </p:cNvPr>
          <p:cNvPicPr>
            <a:picLocks noChangeAspect="1"/>
          </p:cNvPicPr>
          <p:nvPr/>
        </p:nvPicPr>
        <p:blipFill>
          <a:blip r:embed="rId3"/>
          <a:srcRect l="659" r="659"/>
          <a:stretch/>
        </p:blipFill>
        <p:spPr>
          <a:xfrm>
            <a:off x="2347202" y="1138988"/>
            <a:ext cx="7432901" cy="5021473"/>
          </a:xfrm>
          <a:prstGeom prst="rect">
            <a:avLst/>
          </a:prstGeom>
        </p:spPr>
      </p:pic>
      <p:pic>
        <p:nvPicPr>
          <p:cNvPr id="5" name="Afbeelding 4" descr="Afbeelding met schermopname, Rechthoek&#10;&#10;Automatisch gegenereerde beschrijving">
            <a:extLst>
              <a:ext uri="{FF2B5EF4-FFF2-40B4-BE49-F238E27FC236}">
                <a16:creationId xmlns:a16="http://schemas.microsoft.com/office/drawing/2014/main" id="{5950A2D7-00AB-2254-31F8-A1C85A445285}"/>
              </a:ext>
            </a:extLst>
          </p:cNvPr>
          <p:cNvPicPr>
            <a:picLocks noChangeAspect="1"/>
          </p:cNvPicPr>
          <p:nvPr/>
        </p:nvPicPr>
        <p:blipFill>
          <a:blip r:embed="rId4"/>
          <a:srcRect l="14486" b="51404"/>
          <a:stretch/>
        </p:blipFill>
        <p:spPr>
          <a:xfrm>
            <a:off x="0" y="1400379"/>
            <a:ext cx="6646506" cy="960857"/>
          </a:xfrm>
          <a:prstGeom prst="rect">
            <a:avLst/>
          </a:prstGeom>
        </p:spPr>
      </p:pic>
      <p:sp>
        <p:nvSpPr>
          <p:cNvPr id="2" name="Titel 1">
            <a:extLst>
              <a:ext uri="{FF2B5EF4-FFF2-40B4-BE49-F238E27FC236}">
                <a16:creationId xmlns:a16="http://schemas.microsoft.com/office/drawing/2014/main" id="{2FE71D3A-0697-A0E0-CDF9-3FCB4CBC3170}"/>
              </a:ext>
            </a:extLst>
          </p:cNvPr>
          <p:cNvSpPr>
            <a:spLocks noGrp="1"/>
          </p:cNvSpPr>
          <p:nvPr>
            <p:ph type="ctrTitle"/>
          </p:nvPr>
        </p:nvSpPr>
        <p:spPr>
          <a:xfrm>
            <a:off x="843169" y="1555380"/>
            <a:ext cx="6949109" cy="649705"/>
          </a:xfrm>
        </p:spPr>
        <p:txBody>
          <a:bodyPr>
            <a:normAutofit/>
          </a:bodyPr>
          <a:lstStyle/>
          <a:p>
            <a:pPr algn="l"/>
            <a:r>
              <a:rPr lang="nl-NL" sz="4000" dirty="0">
                <a:solidFill>
                  <a:schemeClr val="bg1"/>
                </a:solidFill>
                <a:latin typeface="Arial" panose="020B0604020202020204" pitchFamily="34" charset="0"/>
                <a:cs typeface="Arial" panose="020B0604020202020204" pitchFamily="34" charset="0"/>
              </a:rPr>
              <a:t>Repeterend bewegen</a:t>
            </a:r>
            <a:endParaRPr lang="nl-NL" sz="4000" b="0" dirty="0">
              <a:solidFill>
                <a:schemeClr val="bg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BA658C99-3D73-D1EA-A44E-91F9E627B464}"/>
              </a:ext>
            </a:extLst>
          </p:cNvPr>
          <p:cNvSpPr>
            <a:spLocks noGrp="1"/>
          </p:cNvSpPr>
          <p:nvPr>
            <p:ph type="subTitle" idx="1"/>
          </p:nvPr>
        </p:nvSpPr>
        <p:spPr>
          <a:xfrm>
            <a:off x="848139" y="6456947"/>
            <a:ext cx="8159503" cy="288758"/>
          </a:xfrm>
        </p:spPr>
        <p:txBody>
          <a:bodyPr/>
          <a:lstStyle/>
          <a:p>
            <a:pPr algn="l"/>
            <a:r>
              <a:rPr lang="nl-NL" b="1" dirty="0">
                <a:solidFill>
                  <a:schemeClr val="bg1"/>
                </a:solidFill>
                <a:latin typeface="Arial" panose="020B0604020202020204" pitchFamily="34" charset="0"/>
                <a:cs typeface="Arial" panose="020B0604020202020204" pitchFamily="34" charset="0"/>
              </a:rPr>
              <a:t>Trek jij op tijd de grens? Ik werk veilig en gezond!</a:t>
            </a:r>
          </a:p>
        </p:txBody>
      </p:sp>
      <p:sp>
        <p:nvSpPr>
          <p:cNvPr id="4" name="Titel 1">
            <a:extLst>
              <a:ext uri="{FF2B5EF4-FFF2-40B4-BE49-F238E27FC236}">
                <a16:creationId xmlns:a16="http://schemas.microsoft.com/office/drawing/2014/main" id="{2C79F59A-105E-6D33-6653-550960510F71}"/>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5315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CBFE1-77E9-2BF2-B38B-B48A7736297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27BDEA3-4030-5043-3D1C-7115D36C9B06}"/>
              </a:ext>
            </a:extLst>
          </p:cNvPr>
          <p:cNvSpPr>
            <a:spLocks noGrp="1"/>
          </p:cNvSpPr>
          <p:nvPr>
            <p:ph type="ctrTitle"/>
          </p:nvPr>
        </p:nvSpPr>
        <p:spPr>
          <a:xfrm>
            <a:off x="848139" y="1668379"/>
            <a:ext cx="6793064" cy="649705"/>
          </a:xfrm>
        </p:spPr>
        <p:txBody>
          <a:bodyPr>
            <a:normAutofit/>
          </a:bodyPr>
          <a:lstStyle/>
          <a:p>
            <a:pPr algn="l"/>
            <a:r>
              <a:rPr lang="nl-NL" sz="2000" dirty="0">
                <a:solidFill>
                  <a:schemeClr val="tx1"/>
                </a:solidFill>
                <a:latin typeface="Arial" panose="020B0604020202020204" pitchFamily="34" charset="0"/>
                <a:cs typeface="Arial" panose="020B0604020202020204" pitchFamily="34" charset="0"/>
              </a:rPr>
              <a:t>Richtwaarden repeterende handelingen</a:t>
            </a:r>
            <a:endParaRPr lang="nl-NL" sz="2000" b="0" dirty="0">
              <a:solidFill>
                <a:schemeClr val="tx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1A98843C-D5A9-AC39-7286-33810468390F}"/>
              </a:ext>
            </a:extLst>
          </p:cNvPr>
          <p:cNvSpPr>
            <a:spLocks noGrp="1"/>
          </p:cNvSpPr>
          <p:nvPr>
            <p:ph type="subTitle" idx="1"/>
          </p:nvPr>
        </p:nvSpPr>
        <p:spPr>
          <a:xfrm>
            <a:off x="848139" y="6456947"/>
            <a:ext cx="8159503" cy="288758"/>
          </a:xfrm>
        </p:spPr>
        <p:txBody>
          <a:bodyPr/>
          <a:lstStyle/>
          <a:p>
            <a:pPr algn="l"/>
            <a:r>
              <a:rPr lang="nl-NL" b="1" dirty="0">
                <a:solidFill>
                  <a:schemeClr val="bg1"/>
                </a:solidFill>
                <a:latin typeface="Arial" panose="020B0604020202020204" pitchFamily="34" charset="0"/>
                <a:cs typeface="Arial" panose="020B0604020202020204" pitchFamily="34" charset="0"/>
              </a:rPr>
              <a:t>Krijg jij het heen en weer? Ik werk veilig en gezond!</a:t>
            </a:r>
          </a:p>
        </p:txBody>
      </p:sp>
      <p:sp>
        <p:nvSpPr>
          <p:cNvPr id="4" name="Titel 1">
            <a:extLst>
              <a:ext uri="{FF2B5EF4-FFF2-40B4-BE49-F238E27FC236}">
                <a16:creationId xmlns:a16="http://schemas.microsoft.com/office/drawing/2014/main" id="{B246CA5C-ACB7-A507-9D0D-174245577DCD}"/>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72E95B7E-E198-6542-C8C6-8E8C6C90DEBC}"/>
              </a:ext>
            </a:extLst>
          </p:cNvPr>
          <p:cNvSpPr txBox="1">
            <a:spLocks/>
          </p:cNvSpPr>
          <p:nvPr/>
        </p:nvSpPr>
        <p:spPr>
          <a:xfrm>
            <a:off x="848139" y="2378244"/>
            <a:ext cx="9719144" cy="71075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lnSpc>
                <a:spcPct val="15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Voorkom repeterend bewegen zoveel mogelijk.</a:t>
            </a:r>
            <a:endParaRPr lang="nl-NL" sz="1600" dirty="0">
              <a:solidFill>
                <a:schemeClr val="tx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383C8764-A779-71AF-FFE0-41F9FF13568B}"/>
              </a:ext>
            </a:extLst>
          </p:cNvPr>
          <p:cNvSpPr txBox="1">
            <a:spLocks/>
          </p:cNvSpPr>
          <p:nvPr/>
        </p:nvSpPr>
        <p:spPr>
          <a:xfrm>
            <a:off x="848139" y="3149160"/>
            <a:ext cx="5663979" cy="713313"/>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lnSpc>
                <a:spcPct val="15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Voor maximaal 2 uur per dag of 2 uur achter elkaar vergelijkbare bewegingen uit.</a:t>
            </a:r>
            <a:endParaRPr lang="nl-NL" sz="1600" dirty="0">
              <a:solidFill>
                <a:schemeClr val="tx1"/>
              </a:solidFill>
              <a:latin typeface="Arial" panose="020B0604020202020204" pitchFamily="34" charset="0"/>
              <a:cs typeface="Arial" panose="020B0604020202020204" pitchFamily="34" charset="0"/>
            </a:endParaRPr>
          </a:p>
        </p:txBody>
      </p:sp>
      <p:pic>
        <p:nvPicPr>
          <p:cNvPr id="6" name="Afbeelding 5">
            <a:extLst>
              <a:ext uri="{FF2B5EF4-FFF2-40B4-BE49-F238E27FC236}">
                <a16:creationId xmlns:a16="http://schemas.microsoft.com/office/drawing/2014/main" id="{0AF619B1-C2FB-1F65-DE33-47B665BC396C}"/>
              </a:ext>
            </a:extLst>
          </p:cNvPr>
          <p:cNvPicPr>
            <a:picLocks noChangeAspect="1"/>
          </p:cNvPicPr>
          <p:nvPr/>
        </p:nvPicPr>
        <p:blipFill>
          <a:blip r:embed="rId2"/>
          <a:srcRect l="3306" r="3306"/>
          <a:stretch/>
        </p:blipFill>
        <p:spPr>
          <a:xfrm>
            <a:off x="7054948" y="1846120"/>
            <a:ext cx="4463843" cy="4246562"/>
          </a:xfrm>
          <a:prstGeom prst="rect">
            <a:avLst/>
          </a:prstGeom>
        </p:spPr>
      </p:pic>
    </p:spTree>
    <p:extLst>
      <p:ext uri="{BB962C8B-B14F-4D97-AF65-F5344CB8AC3E}">
        <p14:creationId xmlns:p14="http://schemas.microsoft.com/office/powerpoint/2010/main" val="281138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4C293-A47B-BAF7-A388-293E23E45066}"/>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D8B4B0B1-7A25-4392-A9D2-CAFE5ADB5022}"/>
              </a:ext>
            </a:extLst>
          </p:cNvPr>
          <p:cNvPicPr>
            <a:picLocks noChangeAspect="1"/>
          </p:cNvPicPr>
          <p:nvPr/>
        </p:nvPicPr>
        <p:blipFill>
          <a:blip r:embed="rId3"/>
          <a:srcRect l="659" r="659"/>
          <a:stretch/>
        </p:blipFill>
        <p:spPr>
          <a:xfrm flipH="1">
            <a:off x="2347203" y="1138988"/>
            <a:ext cx="7432901" cy="5021473"/>
          </a:xfrm>
          <a:prstGeom prst="rect">
            <a:avLst/>
          </a:prstGeom>
        </p:spPr>
      </p:pic>
      <p:pic>
        <p:nvPicPr>
          <p:cNvPr id="5" name="Afbeelding 4" descr="Afbeelding met schermopname, Rechthoek&#10;&#10;Automatisch gegenereerde beschrijving">
            <a:extLst>
              <a:ext uri="{FF2B5EF4-FFF2-40B4-BE49-F238E27FC236}">
                <a16:creationId xmlns:a16="http://schemas.microsoft.com/office/drawing/2014/main" id="{AB710CEA-4CC1-B8F2-800F-894690661350}"/>
              </a:ext>
            </a:extLst>
          </p:cNvPr>
          <p:cNvPicPr>
            <a:picLocks noChangeAspect="1"/>
          </p:cNvPicPr>
          <p:nvPr/>
        </p:nvPicPr>
        <p:blipFill>
          <a:blip r:embed="rId4"/>
          <a:srcRect l="44448" b="51404"/>
          <a:stretch/>
        </p:blipFill>
        <p:spPr>
          <a:xfrm>
            <a:off x="0" y="1407413"/>
            <a:ext cx="4317723" cy="960857"/>
          </a:xfrm>
          <a:prstGeom prst="rect">
            <a:avLst/>
          </a:prstGeom>
        </p:spPr>
      </p:pic>
      <p:sp>
        <p:nvSpPr>
          <p:cNvPr id="2" name="Titel 1">
            <a:extLst>
              <a:ext uri="{FF2B5EF4-FFF2-40B4-BE49-F238E27FC236}">
                <a16:creationId xmlns:a16="http://schemas.microsoft.com/office/drawing/2014/main" id="{F66D8F48-CF7E-8801-4982-6A3478685DD3}"/>
              </a:ext>
            </a:extLst>
          </p:cNvPr>
          <p:cNvSpPr>
            <a:spLocks noGrp="1"/>
          </p:cNvSpPr>
          <p:nvPr>
            <p:ph type="ctrTitle"/>
          </p:nvPr>
        </p:nvSpPr>
        <p:spPr>
          <a:xfrm>
            <a:off x="843169" y="1555380"/>
            <a:ext cx="6949109" cy="649705"/>
          </a:xfrm>
        </p:spPr>
        <p:txBody>
          <a:bodyPr>
            <a:normAutofit/>
          </a:bodyPr>
          <a:lstStyle/>
          <a:p>
            <a:pPr algn="l"/>
            <a:r>
              <a:rPr lang="nl-NL" sz="4000" dirty="0">
                <a:solidFill>
                  <a:schemeClr val="bg1"/>
                </a:solidFill>
                <a:latin typeface="Arial" panose="020B0604020202020204" pitchFamily="34" charset="0"/>
                <a:cs typeface="Arial" panose="020B0604020202020204" pitchFamily="34" charset="0"/>
              </a:rPr>
              <a:t>Zittend werk</a:t>
            </a:r>
            <a:endParaRPr lang="nl-NL" sz="4000" b="0" dirty="0">
              <a:solidFill>
                <a:schemeClr val="bg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075E44F2-EA60-C332-2D09-1175B9D86AE5}"/>
              </a:ext>
            </a:extLst>
          </p:cNvPr>
          <p:cNvSpPr>
            <a:spLocks noGrp="1"/>
          </p:cNvSpPr>
          <p:nvPr>
            <p:ph type="subTitle" idx="1"/>
          </p:nvPr>
        </p:nvSpPr>
        <p:spPr>
          <a:xfrm>
            <a:off x="848139" y="6456947"/>
            <a:ext cx="8159503" cy="288758"/>
          </a:xfrm>
        </p:spPr>
        <p:txBody>
          <a:bodyPr/>
          <a:lstStyle/>
          <a:p>
            <a:pPr algn="l"/>
            <a:r>
              <a:rPr lang="nl-NL" b="1" dirty="0">
                <a:solidFill>
                  <a:schemeClr val="bg1"/>
                </a:solidFill>
                <a:latin typeface="Arial" panose="020B0604020202020204" pitchFamily="34" charset="0"/>
                <a:cs typeface="Arial" panose="020B0604020202020204" pitchFamily="34" charset="0"/>
              </a:rPr>
              <a:t>Krijg jij het heen en weer? Ik werk veilig en gezond!</a:t>
            </a:r>
          </a:p>
        </p:txBody>
      </p:sp>
      <p:sp>
        <p:nvSpPr>
          <p:cNvPr id="4" name="Titel 1">
            <a:extLst>
              <a:ext uri="{FF2B5EF4-FFF2-40B4-BE49-F238E27FC236}">
                <a16:creationId xmlns:a16="http://schemas.microsoft.com/office/drawing/2014/main" id="{AF797BFA-80AE-7BBD-05DA-DE931B407CF4}"/>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0257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9A5FE-F6B7-7274-EE32-D9928A061B6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C88D9E3-BEA7-E15F-60B4-DF819F1BF067}"/>
              </a:ext>
            </a:extLst>
          </p:cNvPr>
          <p:cNvSpPr>
            <a:spLocks noGrp="1"/>
          </p:cNvSpPr>
          <p:nvPr>
            <p:ph type="ctrTitle"/>
          </p:nvPr>
        </p:nvSpPr>
        <p:spPr>
          <a:xfrm>
            <a:off x="848139" y="1668379"/>
            <a:ext cx="6793064" cy="649705"/>
          </a:xfrm>
        </p:spPr>
        <p:txBody>
          <a:bodyPr>
            <a:normAutofit/>
          </a:bodyPr>
          <a:lstStyle/>
          <a:p>
            <a:pPr algn="l"/>
            <a:r>
              <a:rPr lang="nl-NL" sz="2000" dirty="0">
                <a:solidFill>
                  <a:schemeClr val="tx1"/>
                </a:solidFill>
                <a:latin typeface="Arial" panose="020B0604020202020204" pitchFamily="34" charset="0"/>
                <a:cs typeface="Arial" panose="020B0604020202020204" pitchFamily="34" charset="0"/>
              </a:rPr>
              <a:t>Richtwaarden zittend werk</a:t>
            </a:r>
            <a:endParaRPr lang="nl-NL" sz="2000" b="0" dirty="0">
              <a:solidFill>
                <a:schemeClr val="tx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D3962B08-D0C3-E441-1DAF-C9CB7DD250C0}"/>
              </a:ext>
            </a:extLst>
          </p:cNvPr>
          <p:cNvSpPr>
            <a:spLocks noGrp="1"/>
          </p:cNvSpPr>
          <p:nvPr>
            <p:ph type="subTitle" idx="1"/>
          </p:nvPr>
        </p:nvSpPr>
        <p:spPr>
          <a:xfrm>
            <a:off x="848139" y="6456947"/>
            <a:ext cx="8159503" cy="288758"/>
          </a:xfrm>
        </p:spPr>
        <p:txBody>
          <a:bodyPr/>
          <a:lstStyle/>
          <a:p>
            <a:pPr algn="l"/>
            <a:r>
              <a:rPr lang="nl-NL" b="1" dirty="0">
                <a:solidFill>
                  <a:schemeClr val="bg1"/>
                </a:solidFill>
                <a:latin typeface="Arial" panose="020B0604020202020204" pitchFamily="34" charset="0"/>
                <a:cs typeface="Arial" panose="020B0604020202020204" pitchFamily="34" charset="0"/>
              </a:rPr>
              <a:t>Krijg jij het heen en weer? Ik werk veilig en gezond!</a:t>
            </a:r>
          </a:p>
        </p:txBody>
      </p:sp>
      <p:sp>
        <p:nvSpPr>
          <p:cNvPr id="4" name="Titel 1">
            <a:extLst>
              <a:ext uri="{FF2B5EF4-FFF2-40B4-BE49-F238E27FC236}">
                <a16:creationId xmlns:a16="http://schemas.microsoft.com/office/drawing/2014/main" id="{CC9EA2BC-342A-1888-058E-105A6033AC16}"/>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1B548348-747D-A6BE-603D-846EE51D74BE}"/>
              </a:ext>
            </a:extLst>
          </p:cNvPr>
          <p:cNvSpPr txBox="1">
            <a:spLocks/>
          </p:cNvSpPr>
          <p:nvPr/>
        </p:nvSpPr>
        <p:spPr>
          <a:xfrm>
            <a:off x="848138" y="2318084"/>
            <a:ext cx="10500691" cy="363294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sz="2000" b="0" dirty="0">
                <a:solidFill>
                  <a:schemeClr val="tx1"/>
                </a:solidFill>
                <a:latin typeface="Arial" panose="020B0604020202020204" pitchFamily="34" charset="0"/>
                <a:cs typeface="Arial" panose="020B0604020202020204" pitchFamily="34" charset="0"/>
              </a:rPr>
              <a:t>Er is geen specifieke richtwaarde, maar probeer (stil)zitten zoveel mogelijk te voorkomen:</a:t>
            </a:r>
          </a:p>
          <a:p>
            <a:pPr algn="l">
              <a:lnSpc>
                <a:spcPct val="100000"/>
              </a:lnSpc>
            </a:pPr>
            <a:endParaRPr lang="nl-NL" sz="2000" b="0" dirty="0">
              <a:solidFill>
                <a:schemeClr val="tx1"/>
              </a:solidFill>
              <a:latin typeface="Arial" panose="020B0604020202020204" pitchFamily="34" charset="0"/>
              <a:cs typeface="Arial" panose="020B0604020202020204" pitchFamily="34" charset="0"/>
            </a:endParaRP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Wees collegiaal en </a:t>
            </a:r>
            <a:r>
              <a:rPr lang="nl-NL" sz="2000" b="0">
                <a:solidFill>
                  <a:schemeClr val="tx1"/>
                </a:solidFill>
                <a:latin typeface="Arial" panose="020B0604020202020204" pitchFamily="34" charset="0"/>
                <a:cs typeface="Arial" panose="020B0604020202020204" pitchFamily="34" charset="0"/>
              </a:rPr>
              <a:t>haal niet alleen </a:t>
            </a:r>
            <a:r>
              <a:rPr lang="nl-NL" sz="2000" b="0" dirty="0">
                <a:solidFill>
                  <a:schemeClr val="tx1"/>
                </a:solidFill>
                <a:latin typeface="Arial" panose="020B0604020202020204" pitchFamily="34" charset="0"/>
                <a:cs typeface="Arial" panose="020B0604020202020204" pitchFamily="34" charset="0"/>
              </a:rPr>
              <a:t>koffie voor jezelf.</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Loop zelf naar de printer.</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Ga staan als je moet telefoneren.</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Overleg wandelend.</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Neem de trap in plaats van de lift.</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Loop naar een collega toe in plaats van bellen of mailen.</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Maak van je lunchpauze een beweegmoment (lunchwandelen).</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Kom op de fiets naar je werk.</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Installeer een stappenteller en streef naar minstens 5.000 stappen per werkdag. </a:t>
            </a:r>
          </a:p>
        </p:txBody>
      </p:sp>
    </p:spTree>
    <p:extLst>
      <p:ext uri="{BB962C8B-B14F-4D97-AF65-F5344CB8AC3E}">
        <p14:creationId xmlns:p14="http://schemas.microsoft.com/office/powerpoint/2010/main" val="50632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C85E0-3494-69D2-4D94-8B4404A3CF95}"/>
            </a:ext>
          </a:extLst>
        </p:cNvPr>
        <p:cNvGrpSpPr/>
        <p:nvPr/>
      </p:nvGrpSpPr>
      <p:grpSpPr>
        <a:xfrm>
          <a:off x="0" y="0"/>
          <a:ext cx="0" cy="0"/>
          <a:chOff x="0" y="0"/>
          <a:chExt cx="0" cy="0"/>
        </a:xfrm>
      </p:grpSpPr>
      <p:pic>
        <p:nvPicPr>
          <p:cNvPr id="5" name="Afbeelding 4" descr="Afbeelding met schermopname, Rechthoek&#10;&#10;Automatisch gegenereerde beschrijving">
            <a:extLst>
              <a:ext uri="{FF2B5EF4-FFF2-40B4-BE49-F238E27FC236}">
                <a16:creationId xmlns:a16="http://schemas.microsoft.com/office/drawing/2014/main" id="{6B608C5D-8361-F219-1797-DEA517B62D92}"/>
              </a:ext>
            </a:extLst>
          </p:cNvPr>
          <p:cNvPicPr>
            <a:picLocks noChangeAspect="1"/>
          </p:cNvPicPr>
          <p:nvPr/>
        </p:nvPicPr>
        <p:blipFill>
          <a:blip r:embed="rId3"/>
          <a:srcRect l="-1179" t="51426" r="1" b="-6993"/>
          <a:stretch/>
        </p:blipFill>
        <p:spPr>
          <a:xfrm>
            <a:off x="2162755" y="2480462"/>
            <a:ext cx="7864005" cy="1098683"/>
          </a:xfrm>
          <a:prstGeom prst="rect">
            <a:avLst/>
          </a:prstGeom>
        </p:spPr>
      </p:pic>
      <p:sp>
        <p:nvSpPr>
          <p:cNvPr id="2" name="Titel 1">
            <a:extLst>
              <a:ext uri="{FF2B5EF4-FFF2-40B4-BE49-F238E27FC236}">
                <a16:creationId xmlns:a16="http://schemas.microsoft.com/office/drawing/2014/main" id="{ED7BDABD-DEF1-F224-C45B-E16FD46AD084}"/>
              </a:ext>
            </a:extLst>
          </p:cNvPr>
          <p:cNvSpPr>
            <a:spLocks noGrp="1"/>
          </p:cNvSpPr>
          <p:nvPr>
            <p:ph type="ctrTitle"/>
          </p:nvPr>
        </p:nvSpPr>
        <p:spPr>
          <a:xfrm>
            <a:off x="421584" y="1555380"/>
            <a:ext cx="11348831" cy="649705"/>
          </a:xfrm>
        </p:spPr>
        <p:txBody>
          <a:bodyPr>
            <a:normAutofit/>
          </a:bodyPr>
          <a:lstStyle/>
          <a:p>
            <a:r>
              <a:rPr lang="nl-NL" sz="4000" dirty="0">
                <a:solidFill>
                  <a:schemeClr val="tx1"/>
                </a:solidFill>
                <a:latin typeface="Arial" panose="020B0604020202020204" pitchFamily="34" charset="0"/>
                <a:cs typeface="Arial" panose="020B0604020202020204" pitchFamily="34" charset="0"/>
              </a:rPr>
              <a:t>Hoe gaat het bij ons in het bedrijf?</a:t>
            </a:r>
            <a:endParaRPr lang="nl-NL" sz="4000" b="0" dirty="0">
              <a:solidFill>
                <a:schemeClr val="tx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8328F3CE-4AD6-1F68-6871-1BD06F81F87D}"/>
              </a:ext>
            </a:extLst>
          </p:cNvPr>
          <p:cNvSpPr>
            <a:spLocks noGrp="1"/>
          </p:cNvSpPr>
          <p:nvPr>
            <p:ph type="subTitle" idx="1"/>
          </p:nvPr>
        </p:nvSpPr>
        <p:spPr>
          <a:xfrm>
            <a:off x="848139" y="6456947"/>
            <a:ext cx="8159503" cy="288758"/>
          </a:xfrm>
        </p:spPr>
        <p:txBody>
          <a:bodyPr/>
          <a:lstStyle/>
          <a:p>
            <a:pPr algn="l"/>
            <a:r>
              <a:rPr lang="nl-NL" b="1" dirty="0">
                <a:solidFill>
                  <a:schemeClr val="bg1"/>
                </a:solidFill>
                <a:latin typeface="Arial" panose="020B0604020202020204" pitchFamily="34" charset="0"/>
                <a:cs typeface="Arial" panose="020B0604020202020204" pitchFamily="34" charset="0"/>
              </a:rPr>
              <a:t>Krijg jij het heen en weer? Ik werk veilig en gezond!</a:t>
            </a:r>
          </a:p>
        </p:txBody>
      </p:sp>
      <p:sp>
        <p:nvSpPr>
          <p:cNvPr id="4" name="Titel 1">
            <a:extLst>
              <a:ext uri="{FF2B5EF4-FFF2-40B4-BE49-F238E27FC236}">
                <a16:creationId xmlns:a16="http://schemas.microsoft.com/office/drawing/2014/main" id="{D3A103CE-CAA8-70C5-D24A-712CE17672E2}"/>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8665ECD9-30F5-3A79-8FF1-A9D457024C1C}"/>
              </a:ext>
            </a:extLst>
          </p:cNvPr>
          <p:cNvSpPr txBox="1">
            <a:spLocks/>
          </p:cNvSpPr>
          <p:nvPr/>
        </p:nvSpPr>
        <p:spPr>
          <a:xfrm>
            <a:off x="2250219" y="2728803"/>
            <a:ext cx="7776541" cy="649705"/>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solidFill>
                  <a:schemeClr val="bg1"/>
                </a:solidFill>
                <a:latin typeface="Arial" panose="020B0604020202020204" pitchFamily="34" charset="0"/>
                <a:cs typeface="Arial" panose="020B0604020202020204" pitchFamily="34" charset="0"/>
              </a:rPr>
              <a:t>Wat is jouw mening?</a:t>
            </a:r>
            <a:endParaRPr lang="nl-NL"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0277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27564-1F85-0917-9DC9-1E1B9497088C}"/>
            </a:ext>
          </a:extLst>
        </p:cNvPr>
        <p:cNvGrpSpPr/>
        <p:nvPr/>
      </p:nvGrpSpPr>
      <p:grpSpPr>
        <a:xfrm>
          <a:off x="0" y="0"/>
          <a:ext cx="0" cy="0"/>
          <a:chOff x="0" y="0"/>
          <a:chExt cx="0" cy="0"/>
        </a:xfrm>
      </p:grpSpPr>
      <p:pic>
        <p:nvPicPr>
          <p:cNvPr id="10" name="Afbeelding 9">
            <a:extLst>
              <a:ext uri="{FF2B5EF4-FFF2-40B4-BE49-F238E27FC236}">
                <a16:creationId xmlns:a16="http://schemas.microsoft.com/office/drawing/2014/main" id="{9AB5038B-46F6-76D3-6BFB-43A7D34D76DC}"/>
              </a:ext>
            </a:extLst>
          </p:cNvPr>
          <p:cNvPicPr>
            <a:picLocks noChangeAspect="1"/>
          </p:cNvPicPr>
          <p:nvPr/>
        </p:nvPicPr>
        <p:blipFill>
          <a:blip r:embed="rId3"/>
          <a:srcRect l="11798" r="11798"/>
          <a:stretch/>
        </p:blipFill>
        <p:spPr>
          <a:xfrm>
            <a:off x="6750623" y="1805504"/>
            <a:ext cx="4514037" cy="3939755"/>
          </a:xfrm>
          <a:prstGeom prst="rect">
            <a:avLst/>
          </a:prstGeom>
        </p:spPr>
      </p:pic>
      <p:sp>
        <p:nvSpPr>
          <p:cNvPr id="2" name="Titel 1">
            <a:extLst>
              <a:ext uri="{FF2B5EF4-FFF2-40B4-BE49-F238E27FC236}">
                <a16:creationId xmlns:a16="http://schemas.microsoft.com/office/drawing/2014/main" id="{4DB19829-DA89-7867-41BA-89B0B68AEADA}"/>
              </a:ext>
            </a:extLst>
          </p:cNvPr>
          <p:cNvSpPr>
            <a:spLocks noGrp="1"/>
          </p:cNvSpPr>
          <p:nvPr>
            <p:ph type="ctrTitle"/>
          </p:nvPr>
        </p:nvSpPr>
        <p:spPr>
          <a:xfrm>
            <a:off x="848139" y="1668379"/>
            <a:ext cx="4758577" cy="649705"/>
          </a:xfrm>
        </p:spPr>
        <p:txBody>
          <a:bodyPr>
            <a:normAutofit/>
          </a:bodyPr>
          <a:lstStyle/>
          <a:p>
            <a:pPr algn="l"/>
            <a:r>
              <a:rPr lang="nl-NL" sz="2000" dirty="0">
                <a:solidFill>
                  <a:schemeClr val="tx1"/>
                </a:solidFill>
                <a:latin typeface="Arial" panose="020B0604020202020204" pitchFamily="34" charset="0"/>
                <a:cs typeface="Arial" panose="020B0604020202020204" pitchFamily="34" charset="0"/>
              </a:rPr>
              <a:t>Op welke manier kun je je lichaam fysiek belasten?</a:t>
            </a:r>
            <a:endParaRPr lang="nl-NL" sz="2000" b="0" dirty="0">
              <a:solidFill>
                <a:schemeClr val="tx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9245CB90-8EB5-4718-F7F1-A5EFB2ED3900}"/>
              </a:ext>
            </a:extLst>
          </p:cNvPr>
          <p:cNvSpPr>
            <a:spLocks noGrp="1"/>
          </p:cNvSpPr>
          <p:nvPr>
            <p:ph type="subTitle" idx="1"/>
          </p:nvPr>
        </p:nvSpPr>
        <p:spPr>
          <a:xfrm>
            <a:off x="848139" y="6456947"/>
            <a:ext cx="8159503" cy="288758"/>
          </a:xfrm>
        </p:spPr>
        <p:txBody>
          <a:bodyPr/>
          <a:lstStyle/>
          <a:p>
            <a:pPr algn="l"/>
            <a:r>
              <a:rPr lang="nl-NL" b="1" dirty="0">
                <a:solidFill>
                  <a:schemeClr val="bg1"/>
                </a:solidFill>
                <a:latin typeface="Arial" panose="020B0604020202020204" pitchFamily="34" charset="0"/>
                <a:cs typeface="Arial" panose="020B0604020202020204" pitchFamily="34" charset="0"/>
              </a:rPr>
              <a:t>Krijg jij het heen en weer? Ik werk veilig en gezond!</a:t>
            </a:r>
          </a:p>
        </p:txBody>
      </p:sp>
      <p:sp>
        <p:nvSpPr>
          <p:cNvPr id="4" name="Titel 1">
            <a:extLst>
              <a:ext uri="{FF2B5EF4-FFF2-40B4-BE49-F238E27FC236}">
                <a16:creationId xmlns:a16="http://schemas.microsoft.com/office/drawing/2014/main" id="{12ADB1FA-9361-AB94-3A92-9B3BCCFBB1F9}"/>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7268EBB9-021E-4693-FABC-A25A429A94DB}"/>
              </a:ext>
            </a:extLst>
          </p:cNvPr>
          <p:cNvSpPr txBox="1">
            <a:spLocks/>
          </p:cNvSpPr>
          <p:nvPr/>
        </p:nvSpPr>
        <p:spPr>
          <a:xfrm>
            <a:off x="848139" y="2667002"/>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1.	Door iets zwaars te tillen</a:t>
            </a:r>
          </a:p>
        </p:txBody>
      </p:sp>
      <p:sp>
        <p:nvSpPr>
          <p:cNvPr id="7" name="Titel 1">
            <a:extLst>
              <a:ext uri="{FF2B5EF4-FFF2-40B4-BE49-F238E27FC236}">
                <a16:creationId xmlns:a16="http://schemas.microsoft.com/office/drawing/2014/main" id="{A77112D4-5677-39DC-703C-A701143D165E}"/>
              </a:ext>
            </a:extLst>
          </p:cNvPr>
          <p:cNvSpPr txBox="1">
            <a:spLocks/>
          </p:cNvSpPr>
          <p:nvPr/>
        </p:nvSpPr>
        <p:spPr>
          <a:xfrm>
            <a:off x="848139" y="3268581"/>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2.	Door zittend werk</a:t>
            </a:r>
          </a:p>
        </p:txBody>
      </p:sp>
      <p:sp>
        <p:nvSpPr>
          <p:cNvPr id="8" name="Titel 1">
            <a:extLst>
              <a:ext uri="{FF2B5EF4-FFF2-40B4-BE49-F238E27FC236}">
                <a16:creationId xmlns:a16="http://schemas.microsoft.com/office/drawing/2014/main" id="{38887755-DE6E-5F17-5CF8-50804CDBFFC4}"/>
              </a:ext>
            </a:extLst>
          </p:cNvPr>
          <p:cNvSpPr txBox="1">
            <a:spLocks/>
          </p:cNvSpPr>
          <p:nvPr/>
        </p:nvSpPr>
        <p:spPr>
          <a:xfrm>
            <a:off x="848139" y="3859550"/>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3.	Door gehurkt te werken</a:t>
            </a:r>
          </a:p>
        </p:txBody>
      </p:sp>
      <p:sp>
        <p:nvSpPr>
          <p:cNvPr id="9" name="Titel 1">
            <a:extLst>
              <a:ext uri="{FF2B5EF4-FFF2-40B4-BE49-F238E27FC236}">
                <a16:creationId xmlns:a16="http://schemas.microsoft.com/office/drawing/2014/main" id="{33E29BFC-6898-AF50-F583-E5B6307A1094}"/>
              </a:ext>
            </a:extLst>
          </p:cNvPr>
          <p:cNvSpPr txBox="1">
            <a:spLocks/>
          </p:cNvSpPr>
          <p:nvPr/>
        </p:nvSpPr>
        <p:spPr>
          <a:xfrm>
            <a:off x="848139" y="4461129"/>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4.	Op alle bovenstaande manieren</a:t>
            </a:r>
          </a:p>
        </p:txBody>
      </p:sp>
    </p:spTree>
    <p:extLst>
      <p:ext uri="{BB962C8B-B14F-4D97-AF65-F5344CB8AC3E}">
        <p14:creationId xmlns:p14="http://schemas.microsoft.com/office/powerpoint/2010/main" val="238986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2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grpId="0" nodeType="afterEffect">
                                  <p:stCondLst>
                                    <p:cond delay="200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schermopname, Rechthoek&#10;&#10;Automatisch gegenereerde beschrijving">
            <a:extLst>
              <a:ext uri="{FF2B5EF4-FFF2-40B4-BE49-F238E27FC236}">
                <a16:creationId xmlns:a16="http://schemas.microsoft.com/office/drawing/2014/main" id="{B6F7F0BD-BCFB-7B8A-2B94-5121C79F9BAA}"/>
              </a:ext>
            </a:extLst>
          </p:cNvPr>
          <p:cNvPicPr>
            <a:picLocks noChangeAspect="1"/>
          </p:cNvPicPr>
          <p:nvPr/>
        </p:nvPicPr>
        <p:blipFill>
          <a:blip r:embed="rId3"/>
          <a:srcRect l="66853" b="51404"/>
          <a:stretch/>
        </p:blipFill>
        <p:spPr>
          <a:xfrm>
            <a:off x="-1" y="1444623"/>
            <a:ext cx="2576295" cy="960857"/>
          </a:xfrm>
          <a:prstGeom prst="rect">
            <a:avLst/>
          </a:prstGeom>
        </p:spPr>
      </p:pic>
      <p:sp>
        <p:nvSpPr>
          <p:cNvPr id="5" name="Titel 1">
            <a:extLst>
              <a:ext uri="{FF2B5EF4-FFF2-40B4-BE49-F238E27FC236}">
                <a16:creationId xmlns:a16="http://schemas.microsoft.com/office/drawing/2014/main" id="{F3F2F576-35C2-4CE2-B000-280A540EA4FA}"/>
              </a:ext>
            </a:extLst>
          </p:cNvPr>
          <p:cNvSpPr txBox="1">
            <a:spLocks/>
          </p:cNvSpPr>
          <p:nvPr/>
        </p:nvSpPr>
        <p:spPr>
          <a:xfrm>
            <a:off x="848139" y="1712623"/>
            <a:ext cx="4758577"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000" dirty="0">
                <a:solidFill>
                  <a:schemeClr val="bg1"/>
                </a:solidFill>
                <a:latin typeface="Arial" panose="020B0604020202020204" pitchFamily="34" charset="0"/>
                <a:cs typeface="Arial" panose="020B0604020202020204" pitchFamily="34" charset="0"/>
              </a:rPr>
              <a:t>Stelling 1</a:t>
            </a:r>
            <a:endParaRPr lang="nl-NL" sz="2000" b="0" dirty="0">
              <a:solidFill>
                <a:schemeClr val="bg1"/>
              </a:solidFill>
              <a:latin typeface="Arial" panose="020B0604020202020204" pitchFamily="34" charset="0"/>
              <a:cs typeface="Arial" panose="020B0604020202020204" pitchFamily="34" charset="0"/>
            </a:endParaRPr>
          </a:p>
        </p:txBody>
      </p:sp>
      <p:sp>
        <p:nvSpPr>
          <p:cNvPr id="6" name="Ondertitel 2">
            <a:extLst>
              <a:ext uri="{FF2B5EF4-FFF2-40B4-BE49-F238E27FC236}">
                <a16:creationId xmlns:a16="http://schemas.microsoft.com/office/drawing/2014/main" id="{A0813CCC-C561-FE0B-461E-87A440811E23}"/>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bg1"/>
                </a:solidFill>
                <a:latin typeface="Arial" panose="020B0604020202020204" pitchFamily="34" charset="0"/>
                <a:cs typeface="Arial" panose="020B0604020202020204" pitchFamily="34" charset="0"/>
              </a:rPr>
              <a:t>Krijg jij het heen en weer? Ik werk veilig en gezond!</a:t>
            </a:r>
            <a:endParaRPr lang="nl-NL" b="1" dirty="0">
              <a:solidFill>
                <a:schemeClr val="bg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222F45E8-46D5-24DC-9D73-EB6F00A5124F}"/>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47B9D6A4-68A3-FED1-E1F0-F5654E0AC306}"/>
              </a:ext>
            </a:extLst>
          </p:cNvPr>
          <p:cNvSpPr txBox="1">
            <a:spLocks/>
          </p:cNvSpPr>
          <p:nvPr/>
        </p:nvSpPr>
        <p:spPr>
          <a:xfrm>
            <a:off x="1404895" y="2710024"/>
            <a:ext cx="9382208" cy="10748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buClr>
                <a:srgbClr val="E30613"/>
              </a:buClr>
            </a:pPr>
            <a:r>
              <a:rPr lang="nl-NL" dirty="0">
                <a:solidFill>
                  <a:schemeClr val="tx1"/>
                </a:solidFill>
                <a:latin typeface="Arial" panose="020B0604020202020204" pitchFamily="34" charset="0"/>
                <a:cs typeface="Arial" panose="020B0604020202020204" pitchFamily="34" charset="0"/>
              </a:rPr>
              <a:t>Voordat ik aan het werk ga, denk ik na over hoe ik het werk op een gezonde manier kan uitvoeren.</a:t>
            </a:r>
          </a:p>
        </p:txBody>
      </p:sp>
      <p:sp>
        <p:nvSpPr>
          <p:cNvPr id="11" name="Titel 1">
            <a:extLst>
              <a:ext uri="{FF2B5EF4-FFF2-40B4-BE49-F238E27FC236}">
                <a16:creationId xmlns:a16="http://schemas.microsoft.com/office/drawing/2014/main" id="{98F224AD-C633-1944-C699-C661BED5C542}"/>
              </a:ext>
            </a:extLst>
          </p:cNvPr>
          <p:cNvSpPr txBox="1">
            <a:spLocks/>
          </p:cNvSpPr>
          <p:nvPr/>
        </p:nvSpPr>
        <p:spPr>
          <a:xfrm>
            <a:off x="5405656" y="4089388"/>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nl-NL" sz="2000" b="0" dirty="0">
                <a:solidFill>
                  <a:schemeClr val="tx1"/>
                </a:solidFill>
                <a:latin typeface="Arial" panose="020B0604020202020204" pitchFamily="34" charset="0"/>
                <a:cs typeface="Arial" panose="020B0604020202020204" pitchFamily="34" charset="0"/>
              </a:rPr>
              <a:t>A.  Waar</a:t>
            </a:r>
          </a:p>
        </p:txBody>
      </p:sp>
      <p:sp>
        <p:nvSpPr>
          <p:cNvPr id="12" name="Titel 1">
            <a:extLst>
              <a:ext uri="{FF2B5EF4-FFF2-40B4-BE49-F238E27FC236}">
                <a16:creationId xmlns:a16="http://schemas.microsoft.com/office/drawing/2014/main" id="{5972BD35-C23B-0971-F717-70927E99A3B7}"/>
              </a:ext>
            </a:extLst>
          </p:cNvPr>
          <p:cNvSpPr txBox="1">
            <a:spLocks/>
          </p:cNvSpPr>
          <p:nvPr/>
        </p:nvSpPr>
        <p:spPr>
          <a:xfrm>
            <a:off x="5405656" y="4690967"/>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nl-NL" sz="2000" b="0" dirty="0">
                <a:solidFill>
                  <a:schemeClr val="tx1"/>
                </a:solidFill>
                <a:latin typeface="Arial" panose="020B0604020202020204" pitchFamily="34" charset="0"/>
                <a:cs typeface="Arial" panose="020B0604020202020204" pitchFamily="34" charset="0"/>
              </a:rPr>
              <a:t>B.  Niet waar</a:t>
            </a:r>
          </a:p>
        </p:txBody>
      </p:sp>
    </p:spTree>
    <p:extLst>
      <p:ext uri="{BB962C8B-B14F-4D97-AF65-F5344CB8AC3E}">
        <p14:creationId xmlns:p14="http://schemas.microsoft.com/office/powerpoint/2010/main" val="1314691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04A15-1466-D121-2AAF-C0A9F21464F5}"/>
            </a:ext>
          </a:extLst>
        </p:cNvPr>
        <p:cNvGrpSpPr/>
        <p:nvPr/>
      </p:nvGrpSpPr>
      <p:grpSpPr>
        <a:xfrm>
          <a:off x="0" y="0"/>
          <a:ext cx="0" cy="0"/>
          <a:chOff x="0" y="0"/>
          <a:chExt cx="0" cy="0"/>
        </a:xfrm>
      </p:grpSpPr>
      <p:pic>
        <p:nvPicPr>
          <p:cNvPr id="2" name="Afbeelding 1" descr="Afbeelding met schermopname, Rechthoek&#10;&#10;Automatisch gegenereerde beschrijving">
            <a:extLst>
              <a:ext uri="{FF2B5EF4-FFF2-40B4-BE49-F238E27FC236}">
                <a16:creationId xmlns:a16="http://schemas.microsoft.com/office/drawing/2014/main" id="{69BCC0F0-B88C-8EF9-6F90-E876BD5C8388}"/>
              </a:ext>
            </a:extLst>
          </p:cNvPr>
          <p:cNvPicPr>
            <a:picLocks noChangeAspect="1"/>
          </p:cNvPicPr>
          <p:nvPr/>
        </p:nvPicPr>
        <p:blipFill>
          <a:blip r:embed="rId3"/>
          <a:srcRect l="66853" b="51404"/>
          <a:stretch/>
        </p:blipFill>
        <p:spPr>
          <a:xfrm>
            <a:off x="-1" y="1444623"/>
            <a:ext cx="2576295" cy="960857"/>
          </a:xfrm>
          <a:prstGeom prst="rect">
            <a:avLst/>
          </a:prstGeom>
        </p:spPr>
      </p:pic>
      <p:sp>
        <p:nvSpPr>
          <p:cNvPr id="5" name="Titel 1">
            <a:extLst>
              <a:ext uri="{FF2B5EF4-FFF2-40B4-BE49-F238E27FC236}">
                <a16:creationId xmlns:a16="http://schemas.microsoft.com/office/drawing/2014/main" id="{72AFC770-1588-815C-CFB6-AF5F3C52552B}"/>
              </a:ext>
            </a:extLst>
          </p:cNvPr>
          <p:cNvSpPr txBox="1">
            <a:spLocks/>
          </p:cNvSpPr>
          <p:nvPr/>
        </p:nvSpPr>
        <p:spPr>
          <a:xfrm>
            <a:off x="848139" y="1712623"/>
            <a:ext cx="4758577"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000" dirty="0">
                <a:solidFill>
                  <a:schemeClr val="bg1"/>
                </a:solidFill>
                <a:latin typeface="Arial" panose="020B0604020202020204" pitchFamily="34" charset="0"/>
                <a:cs typeface="Arial" panose="020B0604020202020204" pitchFamily="34" charset="0"/>
              </a:rPr>
              <a:t>Stelling 2</a:t>
            </a:r>
            <a:endParaRPr lang="nl-NL" sz="2000" b="0" dirty="0">
              <a:solidFill>
                <a:schemeClr val="bg1"/>
              </a:solidFill>
              <a:latin typeface="Arial" panose="020B0604020202020204" pitchFamily="34" charset="0"/>
              <a:cs typeface="Arial" panose="020B0604020202020204" pitchFamily="34" charset="0"/>
            </a:endParaRPr>
          </a:p>
        </p:txBody>
      </p:sp>
      <p:sp>
        <p:nvSpPr>
          <p:cNvPr id="6" name="Ondertitel 2">
            <a:extLst>
              <a:ext uri="{FF2B5EF4-FFF2-40B4-BE49-F238E27FC236}">
                <a16:creationId xmlns:a16="http://schemas.microsoft.com/office/drawing/2014/main" id="{4302E51E-5C56-0EFF-A0A4-5DFE28BA06CB}"/>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bg1"/>
                </a:solidFill>
                <a:latin typeface="Arial" panose="020B0604020202020204" pitchFamily="34" charset="0"/>
                <a:cs typeface="Arial" panose="020B0604020202020204" pitchFamily="34" charset="0"/>
              </a:rPr>
              <a:t>Krijg jij het heen en weer? Ik werk veilig en gezond!</a:t>
            </a:r>
            <a:endParaRPr lang="nl-NL" b="1" dirty="0">
              <a:solidFill>
                <a:schemeClr val="bg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75E64C21-5A77-9C00-A4A0-4163BDDF7636}"/>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4E4D5FCA-AC9D-905C-E971-3589ABA0C83F}"/>
              </a:ext>
            </a:extLst>
          </p:cNvPr>
          <p:cNvSpPr txBox="1">
            <a:spLocks/>
          </p:cNvSpPr>
          <p:nvPr/>
        </p:nvSpPr>
        <p:spPr>
          <a:xfrm>
            <a:off x="1404895" y="2710024"/>
            <a:ext cx="9382208" cy="10748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buClr>
                <a:srgbClr val="E30613"/>
              </a:buClr>
            </a:pPr>
            <a:r>
              <a:rPr lang="nl-NL" dirty="0">
                <a:solidFill>
                  <a:schemeClr val="tx1"/>
                </a:solidFill>
                <a:latin typeface="Arial" panose="020B0604020202020204" pitchFamily="34" charset="0"/>
                <a:cs typeface="Arial" panose="020B0604020202020204" pitchFamily="34" charset="0"/>
              </a:rPr>
              <a:t>Hoe meer zwaar werk ik verricht,</a:t>
            </a:r>
          </a:p>
          <a:p>
            <a:pPr>
              <a:buClr>
                <a:srgbClr val="E30613"/>
              </a:buClr>
            </a:pPr>
            <a:r>
              <a:rPr lang="nl-NL" dirty="0">
                <a:solidFill>
                  <a:schemeClr val="tx1"/>
                </a:solidFill>
                <a:latin typeface="Arial" panose="020B0604020202020204" pitchFamily="34" charset="0"/>
                <a:cs typeface="Arial" panose="020B0604020202020204" pitchFamily="34" charset="0"/>
              </a:rPr>
              <a:t>hoe minder ik naar de sportschool hoef.</a:t>
            </a:r>
          </a:p>
        </p:txBody>
      </p:sp>
      <p:sp>
        <p:nvSpPr>
          <p:cNvPr id="3" name="Titel 1">
            <a:extLst>
              <a:ext uri="{FF2B5EF4-FFF2-40B4-BE49-F238E27FC236}">
                <a16:creationId xmlns:a16="http://schemas.microsoft.com/office/drawing/2014/main" id="{C8C0BF9D-B826-5435-F57E-6A8A788D36B4}"/>
              </a:ext>
            </a:extLst>
          </p:cNvPr>
          <p:cNvSpPr txBox="1">
            <a:spLocks/>
          </p:cNvSpPr>
          <p:nvPr/>
        </p:nvSpPr>
        <p:spPr>
          <a:xfrm>
            <a:off x="5405656" y="4089388"/>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nl-NL" sz="2000" b="0" dirty="0">
                <a:solidFill>
                  <a:schemeClr val="tx1"/>
                </a:solidFill>
                <a:latin typeface="Arial" panose="020B0604020202020204" pitchFamily="34" charset="0"/>
                <a:cs typeface="Arial" panose="020B0604020202020204" pitchFamily="34" charset="0"/>
              </a:rPr>
              <a:t>A.  Waar</a:t>
            </a:r>
          </a:p>
        </p:txBody>
      </p:sp>
      <p:sp>
        <p:nvSpPr>
          <p:cNvPr id="8" name="Titel 1">
            <a:extLst>
              <a:ext uri="{FF2B5EF4-FFF2-40B4-BE49-F238E27FC236}">
                <a16:creationId xmlns:a16="http://schemas.microsoft.com/office/drawing/2014/main" id="{D2230D2E-B251-5EAF-FC65-3A3440849AB0}"/>
              </a:ext>
            </a:extLst>
          </p:cNvPr>
          <p:cNvSpPr txBox="1">
            <a:spLocks/>
          </p:cNvSpPr>
          <p:nvPr/>
        </p:nvSpPr>
        <p:spPr>
          <a:xfrm>
            <a:off x="5405656" y="4690967"/>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nl-NL" sz="2000" b="0" dirty="0">
                <a:solidFill>
                  <a:schemeClr val="tx1"/>
                </a:solidFill>
                <a:latin typeface="Arial" panose="020B0604020202020204" pitchFamily="34" charset="0"/>
                <a:cs typeface="Arial" panose="020B0604020202020204" pitchFamily="34" charset="0"/>
              </a:rPr>
              <a:t>B.  Niet waar</a:t>
            </a:r>
          </a:p>
        </p:txBody>
      </p:sp>
    </p:spTree>
    <p:extLst>
      <p:ext uri="{BB962C8B-B14F-4D97-AF65-F5344CB8AC3E}">
        <p14:creationId xmlns:p14="http://schemas.microsoft.com/office/powerpoint/2010/main" val="22178678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43D24-E6BA-4E63-0798-2BC2F06242C0}"/>
            </a:ext>
          </a:extLst>
        </p:cNvPr>
        <p:cNvGrpSpPr/>
        <p:nvPr/>
      </p:nvGrpSpPr>
      <p:grpSpPr>
        <a:xfrm>
          <a:off x="0" y="0"/>
          <a:ext cx="0" cy="0"/>
          <a:chOff x="0" y="0"/>
          <a:chExt cx="0" cy="0"/>
        </a:xfrm>
      </p:grpSpPr>
      <p:pic>
        <p:nvPicPr>
          <p:cNvPr id="2" name="Afbeelding 1" descr="Afbeelding met schermopname, Rechthoek&#10;&#10;Automatisch gegenereerde beschrijving">
            <a:extLst>
              <a:ext uri="{FF2B5EF4-FFF2-40B4-BE49-F238E27FC236}">
                <a16:creationId xmlns:a16="http://schemas.microsoft.com/office/drawing/2014/main" id="{6CB643C9-8A11-63AF-A14E-9270AAFB0E6B}"/>
              </a:ext>
            </a:extLst>
          </p:cNvPr>
          <p:cNvPicPr>
            <a:picLocks noChangeAspect="1"/>
          </p:cNvPicPr>
          <p:nvPr/>
        </p:nvPicPr>
        <p:blipFill>
          <a:blip r:embed="rId3"/>
          <a:srcRect l="66853" b="51404"/>
          <a:stretch/>
        </p:blipFill>
        <p:spPr>
          <a:xfrm>
            <a:off x="-1" y="1444623"/>
            <a:ext cx="2576295" cy="960857"/>
          </a:xfrm>
          <a:prstGeom prst="rect">
            <a:avLst/>
          </a:prstGeom>
        </p:spPr>
      </p:pic>
      <p:sp>
        <p:nvSpPr>
          <p:cNvPr id="5" name="Titel 1">
            <a:extLst>
              <a:ext uri="{FF2B5EF4-FFF2-40B4-BE49-F238E27FC236}">
                <a16:creationId xmlns:a16="http://schemas.microsoft.com/office/drawing/2014/main" id="{622BB73C-F45C-8F49-DC9C-AEA5A945CB6C}"/>
              </a:ext>
            </a:extLst>
          </p:cNvPr>
          <p:cNvSpPr txBox="1">
            <a:spLocks/>
          </p:cNvSpPr>
          <p:nvPr/>
        </p:nvSpPr>
        <p:spPr>
          <a:xfrm>
            <a:off x="848139" y="1712623"/>
            <a:ext cx="4758577"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000" dirty="0">
                <a:solidFill>
                  <a:schemeClr val="bg1"/>
                </a:solidFill>
                <a:latin typeface="Arial" panose="020B0604020202020204" pitchFamily="34" charset="0"/>
                <a:cs typeface="Arial" panose="020B0604020202020204" pitchFamily="34" charset="0"/>
              </a:rPr>
              <a:t>Stelling 3</a:t>
            </a:r>
            <a:endParaRPr lang="nl-NL" sz="2000" b="0" dirty="0">
              <a:solidFill>
                <a:schemeClr val="bg1"/>
              </a:solidFill>
              <a:latin typeface="Arial" panose="020B0604020202020204" pitchFamily="34" charset="0"/>
              <a:cs typeface="Arial" panose="020B0604020202020204" pitchFamily="34" charset="0"/>
            </a:endParaRPr>
          </a:p>
        </p:txBody>
      </p:sp>
      <p:sp>
        <p:nvSpPr>
          <p:cNvPr id="6" name="Ondertitel 2">
            <a:extLst>
              <a:ext uri="{FF2B5EF4-FFF2-40B4-BE49-F238E27FC236}">
                <a16:creationId xmlns:a16="http://schemas.microsoft.com/office/drawing/2014/main" id="{B027D275-80AF-6466-A731-49A51E84A937}"/>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bg1"/>
                </a:solidFill>
                <a:latin typeface="Arial" panose="020B0604020202020204" pitchFamily="34" charset="0"/>
                <a:cs typeface="Arial" panose="020B0604020202020204" pitchFamily="34" charset="0"/>
              </a:rPr>
              <a:t>Krijg jij het heen en weer? Ik werk veilig en gezond!</a:t>
            </a:r>
            <a:endParaRPr lang="nl-NL" b="1" dirty="0">
              <a:solidFill>
                <a:schemeClr val="bg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A5D014DA-5E51-E2CA-C6B1-275DF1D65C4D}"/>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E3BB334A-450E-EB6A-E38D-46E3C220BF8C}"/>
              </a:ext>
            </a:extLst>
          </p:cNvPr>
          <p:cNvSpPr txBox="1">
            <a:spLocks/>
          </p:cNvSpPr>
          <p:nvPr/>
        </p:nvSpPr>
        <p:spPr>
          <a:xfrm>
            <a:off x="1404896" y="2710024"/>
            <a:ext cx="9382208" cy="10748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buClr>
                <a:srgbClr val="E30613"/>
              </a:buClr>
            </a:pPr>
            <a:r>
              <a:rPr lang="nl-NL" dirty="0">
                <a:solidFill>
                  <a:schemeClr val="tx1"/>
                </a:solidFill>
                <a:latin typeface="Arial" panose="020B0604020202020204" pitchFamily="34" charset="0"/>
                <a:cs typeface="Arial" panose="020B0604020202020204" pitchFamily="34" charset="0"/>
              </a:rPr>
              <a:t>In mijn vrije tijd zorg ik goed voor</a:t>
            </a:r>
          </a:p>
          <a:p>
            <a:pPr>
              <a:buClr>
                <a:srgbClr val="E30613"/>
              </a:buClr>
            </a:pPr>
            <a:r>
              <a:rPr lang="nl-NL" dirty="0">
                <a:solidFill>
                  <a:schemeClr val="tx1"/>
                </a:solidFill>
                <a:latin typeface="Arial" panose="020B0604020202020204" pitchFamily="34" charset="0"/>
                <a:cs typeface="Arial" panose="020B0604020202020204" pitchFamily="34" charset="0"/>
              </a:rPr>
              <a:t>mezelf zodat ik ook fit blijf voor mijn werk.</a:t>
            </a:r>
          </a:p>
        </p:txBody>
      </p:sp>
      <p:sp>
        <p:nvSpPr>
          <p:cNvPr id="3" name="Titel 1">
            <a:extLst>
              <a:ext uri="{FF2B5EF4-FFF2-40B4-BE49-F238E27FC236}">
                <a16:creationId xmlns:a16="http://schemas.microsoft.com/office/drawing/2014/main" id="{311F3454-B4A8-EB6E-DA87-6B6E7ACC8657}"/>
              </a:ext>
            </a:extLst>
          </p:cNvPr>
          <p:cNvSpPr txBox="1">
            <a:spLocks/>
          </p:cNvSpPr>
          <p:nvPr/>
        </p:nvSpPr>
        <p:spPr>
          <a:xfrm>
            <a:off x="5405656" y="4089388"/>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nl-NL" sz="2000" b="0" dirty="0">
                <a:solidFill>
                  <a:schemeClr val="tx1"/>
                </a:solidFill>
                <a:latin typeface="Arial" panose="020B0604020202020204" pitchFamily="34" charset="0"/>
                <a:cs typeface="Arial" panose="020B0604020202020204" pitchFamily="34" charset="0"/>
              </a:rPr>
              <a:t>A.  Waar</a:t>
            </a:r>
          </a:p>
        </p:txBody>
      </p:sp>
      <p:sp>
        <p:nvSpPr>
          <p:cNvPr id="8" name="Titel 1">
            <a:extLst>
              <a:ext uri="{FF2B5EF4-FFF2-40B4-BE49-F238E27FC236}">
                <a16:creationId xmlns:a16="http://schemas.microsoft.com/office/drawing/2014/main" id="{7AF5301F-6CD2-A6F2-A6A1-B4CD6C6087D8}"/>
              </a:ext>
            </a:extLst>
          </p:cNvPr>
          <p:cNvSpPr txBox="1">
            <a:spLocks/>
          </p:cNvSpPr>
          <p:nvPr/>
        </p:nvSpPr>
        <p:spPr>
          <a:xfrm>
            <a:off x="5405656" y="4690967"/>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nl-NL" sz="2000" b="0" dirty="0">
                <a:solidFill>
                  <a:schemeClr val="tx1"/>
                </a:solidFill>
                <a:latin typeface="Arial" panose="020B0604020202020204" pitchFamily="34" charset="0"/>
                <a:cs typeface="Arial" panose="020B0604020202020204" pitchFamily="34" charset="0"/>
              </a:rPr>
              <a:t>B.  Niet waar</a:t>
            </a:r>
          </a:p>
        </p:txBody>
      </p:sp>
    </p:spTree>
    <p:extLst>
      <p:ext uri="{BB962C8B-B14F-4D97-AF65-F5344CB8AC3E}">
        <p14:creationId xmlns:p14="http://schemas.microsoft.com/office/powerpoint/2010/main" val="631710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8FCB8-BAD4-371A-ADD4-BAB44A6F4FCB}"/>
            </a:ext>
          </a:extLst>
        </p:cNvPr>
        <p:cNvGrpSpPr/>
        <p:nvPr/>
      </p:nvGrpSpPr>
      <p:grpSpPr>
        <a:xfrm>
          <a:off x="0" y="0"/>
          <a:ext cx="0" cy="0"/>
          <a:chOff x="0" y="0"/>
          <a:chExt cx="0" cy="0"/>
        </a:xfrm>
      </p:grpSpPr>
      <p:pic>
        <p:nvPicPr>
          <p:cNvPr id="2" name="Afbeelding 1" descr="Afbeelding met schermopname, Rechthoek&#10;&#10;Automatisch gegenereerde beschrijving">
            <a:extLst>
              <a:ext uri="{FF2B5EF4-FFF2-40B4-BE49-F238E27FC236}">
                <a16:creationId xmlns:a16="http://schemas.microsoft.com/office/drawing/2014/main" id="{71978E1B-6818-7AF4-A63A-33A43EBE5267}"/>
              </a:ext>
            </a:extLst>
          </p:cNvPr>
          <p:cNvPicPr>
            <a:picLocks noChangeAspect="1"/>
          </p:cNvPicPr>
          <p:nvPr/>
        </p:nvPicPr>
        <p:blipFill>
          <a:blip r:embed="rId3"/>
          <a:srcRect l="66853" b="51404"/>
          <a:stretch/>
        </p:blipFill>
        <p:spPr>
          <a:xfrm>
            <a:off x="-1" y="1444623"/>
            <a:ext cx="2576295" cy="960857"/>
          </a:xfrm>
          <a:prstGeom prst="rect">
            <a:avLst/>
          </a:prstGeom>
        </p:spPr>
      </p:pic>
      <p:sp>
        <p:nvSpPr>
          <p:cNvPr id="5" name="Titel 1">
            <a:extLst>
              <a:ext uri="{FF2B5EF4-FFF2-40B4-BE49-F238E27FC236}">
                <a16:creationId xmlns:a16="http://schemas.microsoft.com/office/drawing/2014/main" id="{1C7654EB-FF4D-0718-061E-2C8119ED4FC2}"/>
              </a:ext>
            </a:extLst>
          </p:cNvPr>
          <p:cNvSpPr txBox="1">
            <a:spLocks/>
          </p:cNvSpPr>
          <p:nvPr/>
        </p:nvSpPr>
        <p:spPr>
          <a:xfrm>
            <a:off x="848139" y="1712623"/>
            <a:ext cx="4758577"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000" dirty="0">
                <a:solidFill>
                  <a:schemeClr val="bg1"/>
                </a:solidFill>
                <a:latin typeface="Arial" panose="020B0604020202020204" pitchFamily="34" charset="0"/>
                <a:cs typeface="Arial" panose="020B0604020202020204" pitchFamily="34" charset="0"/>
              </a:rPr>
              <a:t>Stelling 4</a:t>
            </a:r>
            <a:endParaRPr lang="nl-NL" sz="2000" b="0" dirty="0">
              <a:solidFill>
                <a:schemeClr val="bg1"/>
              </a:solidFill>
              <a:latin typeface="Arial" panose="020B0604020202020204" pitchFamily="34" charset="0"/>
              <a:cs typeface="Arial" panose="020B0604020202020204" pitchFamily="34" charset="0"/>
            </a:endParaRPr>
          </a:p>
        </p:txBody>
      </p:sp>
      <p:sp>
        <p:nvSpPr>
          <p:cNvPr id="6" name="Ondertitel 2">
            <a:extLst>
              <a:ext uri="{FF2B5EF4-FFF2-40B4-BE49-F238E27FC236}">
                <a16:creationId xmlns:a16="http://schemas.microsoft.com/office/drawing/2014/main" id="{BE54B108-29CE-6490-87EC-6EDFFCF38079}"/>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bg1"/>
                </a:solidFill>
                <a:latin typeface="Arial" panose="020B0604020202020204" pitchFamily="34" charset="0"/>
                <a:cs typeface="Arial" panose="020B0604020202020204" pitchFamily="34" charset="0"/>
              </a:rPr>
              <a:t>Krijg jij het heen en weer? Ik werk veilig en gezond!</a:t>
            </a:r>
            <a:endParaRPr lang="nl-NL" b="1" dirty="0">
              <a:solidFill>
                <a:schemeClr val="bg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B71E4D47-A308-CB92-974D-BB83F568EA07}"/>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C9F1907D-686F-C3FC-E5BF-C69D090C2FF4}"/>
              </a:ext>
            </a:extLst>
          </p:cNvPr>
          <p:cNvSpPr txBox="1">
            <a:spLocks/>
          </p:cNvSpPr>
          <p:nvPr/>
        </p:nvSpPr>
        <p:spPr>
          <a:xfrm>
            <a:off x="1404896" y="2710024"/>
            <a:ext cx="9382208" cy="10748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buClr>
                <a:srgbClr val="E30613"/>
              </a:buClr>
            </a:pPr>
            <a:r>
              <a:rPr lang="nl-NL" dirty="0">
                <a:solidFill>
                  <a:schemeClr val="tx1"/>
                </a:solidFill>
                <a:latin typeface="Arial" panose="020B0604020202020204" pitchFamily="34" charset="0"/>
                <a:cs typeface="Arial" panose="020B0604020202020204" pitchFamily="34" charset="0"/>
              </a:rPr>
              <a:t>Lichamelijke overbelasting leidt</a:t>
            </a:r>
          </a:p>
          <a:p>
            <a:pPr>
              <a:buClr>
                <a:srgbClr val="E30613"/>
              </a:buClr>
            </a:pPr>
            <a:r>
              <a:rPr lang="nl-NL" dirty="0">
                <a:solidFill>
                  <a:schemeClr val="tx1"/>
                </a:solidFill>
                <a:latin typeface="Arial" panose="020B0604020202020204" pitchFamily="34" charset="0"/>
                <a:cs typeface="Arial" panose="020B0604020202020204" pitchFamily="34" charset="0"/>
              </a:rPr>
              <a:t>tot klachten in de rug.</a:t>
            </a:r>
          </a:p>
        </p:txBody>
      </p:sp>
      <p:sp>
        <p:nvSpPr>
          <p:cNvPr id="3" name="Titel 1">
            <a:extLst>
              <a:ext uri="{FF2B5EF4-FFF2-40B4-BE49-F238E27FC236}">
                <a16:creationId xmlns:a16="http://schemas.microsoft.com/office/drawing/2014/main" id="{DA502F28-5345-5266-DAD2-189860DF08C3}"/>
              </a:ext>
            </a:extLst>
          </p:cNvPr>
          <p:cNvSpPr txBox="1">
            <a:spLocks/>
          </p:cNvSpPr>
          <p:nvPr/>
        </p:nvSpPr>
        <p:spPr>
          <a:xfrm>
            <a:off x="5405656" y="4089388"/>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nl-NL" sz="2000" b="0" dirty="0">
                <a:solidFill>
                  <a:schemeClr val="tx1"/>
                </a:solidFill>
                <a:latin typeface="Arial" panose="020B0604020202020204" pitchFamily="34" charset="0"/>
                <a:cs typeface="Arial" panose="020B0604020202020204" pitchFamily="34" charset="0"/>
              </a:rPr>
              <a:t>A.  Waar</a:t>
            </a:r>
          </a:p>
        </p:txBody>
      </p:sp>
      <p:sp>
        <p:nvSpPr>
          <p:cNvPr id="8" name="Titel 1">
            <a:extLst>
              <a:ext uri="{FF2B5EF4-FFF2-40B4-BE49-F238E27FC236}">
                <a16:creationId xmlns:a16="http://schemas.microsoft.com/office/drawing/2014/main" id="{BFFED3C0-2F4E-D371-8B36-94472D46C411}"/>
              </a:ext>
            </a:extLst>
          </p:cNvPr>
          <p:cNvSpPr txBox="1">
            <a:spLocks/>
          </p:cNvSpPr>
          <p:nvPr/>
        </p:nvSpPr>
        <p:spPr>
          <a:xfrm>
            <a:off x="5405656" y="4690967"/>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nl-NL" sz="2000" b="0" dirty="0">
                <a:solidFill>
                  <a:schemeClr val="tx1"/>
                </a:solidFill>
                <a:latin typeface="Arial" panose="020B0604020202020204" pitchFamily="34" charset="0"/>
                <a:cs typeface="Arial" panose="020B0604020202020204" pitchFamily="34" charset="0"/>
              </a:rPr>
              <a:t>B.  Niet waar</a:t>
            </a:r>
          </a:p>
        </p:txBody>
      </p:sp>
    </p:spTree>
    <p:extLst>
      <p:ext uri="{BB962C8B-B14F-4D97-AF65-F5344CB8AC3E}">
        <p14:creationId xmlns:p14="http://schemas.microsoft.com/office/powerpoint/2010/main" val="23259955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4907F-D2E5-CC4D-5101-BD66A988E137}"/>
            </a:ext>
          </a:extLst>
        </p:cNvPr>
        <p:cNvGrpSpPr/>
        <p:nvPr/>
      </p:nvGrpSpPr>
      <p:grpSpPr>
        <a:xfrm>
          <a:off x="0" y="0"/>
          <a:ext cx="0" cy="0"/>
          <a:chOff x="0" y="0"/>
          <a:chExt cx="0" cy="0"/>
        </a:xfrm>
      </p:grpSpPr>
      <p:pic>
        <p:nvPicPr>
          <p:cNvPr id="2" name="Afbeelding 1" descr="Afbeelding met schermopname, Rechthoek&#10;&#10;Automatisch gegenereerde beschrijving">
            <a:extLst>
              <a:ext uri="{FF2B5EF4-FFF2-40B4-BE49-F238E27FC236}">
                <a16:creationId xmlns:a16="http://schemas.microsoft.com/office/drawing/2014/main" id="{FFC0D462-23FC-B863-F792-3C4E09DC7A66}"/>
              </a:ext>
            </a:extLst>
          </p:cNvPr>
          <p:cNvPicPr>
            <a:picLocks noChangeAspect="1"/>
          </p:cNvPicPr>
          <p:nvPr/>
        </p:nvPicPr>
        <p:blipFill>
          <a:blip r:embed="rId3"/>
          <a:srcRect l="66853" b="51404"/>
          <a:stretch/>
        </p:blipFill>
        <p:spPr>
          <a:xfrm>
            <a:off x="-1" y="1444623"/>
            <a:ext cx="2576295" cy="960857"/>
          </a:xfrm>
          <a:prstGeom prst="rect">
            <a:avLst/>
          </a:prstGeom>
        </p:spPr>
      </p:pic>
      <p:sp>
        <p:nvSpPr>
          <p:cNvPr id="5" name="Titel 1">
            <a:extLst>
              <a:ext uri="{FF2B5EF4-FFF2-40B4-BE49-F238E27FC236}">
                <a16:creationId xmlns:a16="http://schemas.microsoft.com/office/drawing/2014/main" id="{AFE5E2C6-4811-42FF-F0B2-45C5D8B7389A}"/>
              </a:ext>
            </a:extLst>
          </p:cNvPr>
          <p:cNvSpPr txBox="1">
            <a:spLocks/>
          </p:cNvSpPr>
          <p:nvPr/>
        </p:nvSpPr>
        <p:spPr>
          <a:xfrm>
            <a:off x="848139" y="1712623"/>
            <a:ext cx="4758577"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000" dirty="0">
                <a:solidFill>
                  <a:schemeClr val="bg1"/>
                </a:solidFill>
                <a:latin typeface="Arial" panose="020B0604020202020204" pitchFamily="34" charset="0"/>
                <a:cs typeface="Arial" panose="020B0604020202020204" pitchFamily="34" charset="0"/>
              </a:rPr>
              <a:t>Stelling 5</a:t>
            </a:r>
            <a:endParaRPr lang="nl-NL" sz="2000" b="0" dirty="0">
              <a:solidFill>
                <a:schemeClr val="bg1"/>
              </a:solidFill>
              <a:latin typeface="Arial" panose="020B0604020202020204" pitchFamily="34" charset="0"/>
              <a:cs typeface="Arial" panose="020B0604020202020204" pitchFamily="34" charset="0"/>
            </a:endParaRPr>
          </a:p>
        </p:txBody>
      </p:sp>
      <p:sp>
        <p:nvSpPr>
          <p:cNvPr id="6" name="Ondertitel 2">
            <a:extLst>
              <a:ext uri="{FF2B5EF4-FFF2-40B4-BE49-F238E27FC236}">
                <a16:creationId xmlns:a16="http://schemas.microsoft.com/office/drawing/2014/main" id="{C635E292-D75D-E034-AEC3-A291BC5B5EF1}"/>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bg1"/>
                </a:solidFill>
                <a:latin typeface="Arial" panose="020B0604020202020204" pitchFamily="34" charset="0"/>
                <a:cs typeface="Arial" panose="020B0604020202020204" pitchFamily="34" charset="0"/>
              </a:rPr>
              <a:t>Krijg jij het heen en weer? Ik werk veilig en gezond!</a:t>
            </a:r>
            <a:endParaRPr lang="nl-NL" b="1" dirty="0">
              <a:solidFill>
                <a:schemeClr val="bg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A2406503-FCC5-41E8-5344-4ADCB538CB9D}"/>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09D871D8-0B23-70E7-428B-0FEEFC23BF52}"/>
              </a:ext>
            </a:extLst>
          </p:cNvPr>
          <p:cNvSpPr txBox="1">
            <a:spLocks/>
          </p:cNvSpPr>
          <p:nvPr/>
        </p:nvSpPr>
        <p:spPr>
          <a:xfrm>
            <a:off x="1404896" y="2710024"/>
            <a:ext cx="9382208" cy="10748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buClr>
                <a:srgbClr val="E30613"/>
              </a:buClr>
            </a:pPr>
            <a:r>
              <a:rPr lang="nl-NL" dirty="0">
                <a:solidFill>
                  <a:schemeClr val="tx1"/>
                </a:solidFill>
                <a:latin typeface="Arial" panose="020B0604020202020204" pitchFamily="34" charset="0"/>
                <a:cs typeface="Arial" panose="020B0604020202020204" pitchFamily="34" charset="0"/>
              </a:rPr>
              <a:t>Als ik pijn in mijn rug heb, ga ik gewoon door.</a:t>
            </a:r>
          </a:p>
        </p:txBody>
      </p:sp>
      <p:sp>
        <p:nvSpPr>
          <p:cNvPr id="3" name="Titel 1">
            <a:extLst>
              <a:ext uri="{FF2B5EF4-FFF2-40B4-BE49-F238E27FC236}">
                <a16:creationId xmlns:a16="http://schemas.microsoft.com/office/drawing/2014/main" id="{1FD03069-6497-6807-105C-6303F1022C1B}"/>
              </a:ext>
            </a:extLst>
          </p:cNvPr>
          <p:cNvSpPr txBox="1">
            <a:spLocks/>
          </p:cNvSpPr>
          <p:nvPr/>
        </p:nvSpPr>
        <p:spPr>
          <a:xfrm>
            <a:off x="5405656" y="4089388"/>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nl-NL" sz="2000" b="0" dirty="0">
                <a:solidFill>
                  <a:schemeClr val="tx1"/>
                </a:solidFill>
                <a:latin typeface="Arial" panose="020B0604020202020204" pitchFamily="34" charset="0"/>
                <a:cs typeface="Arial" panose="020B0604020202020204" pitchFamily="34" charset="0"/>
              </a:rPr>
              <a:t>A.  Waar</a:t>
            </a:r>
          </a:p>
        </p:txBody>
      </p:sp>
      <p:sp>
        <p:nvSpPr>
          <p:cNvPr id="8" name="Titel 1">
            <a:extLst>
              <a:ext uri="{FF2B5EF4-FFF2-40B4-BE49-F238E27FC236}">
                <a16:creationId xmlns:a16="http://schemas.microsoft.com/office/drawing/2014/main" id="{69A7FE9A-F202-9B4C-1125-8FAFAD066326}"/>
              </a:ext>
            </a:extLst>
          </p:cNvPr>
          <p:cNvSpPr txBox="1">
            <a:spLocks/>
          </p:cNvSpPr>
          <p:nvPr/>
        </p:nvSpPr>
        <p:spPr>
          <a:xfrm>
            <a:off x="5405656" y="4690967"/>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nl-NL" sz="2000" b="0" dirty="0">
                <a:solidFill>
                  <a:schemeClr val="tx1"/>
                </a:solidFill>
                <a:latin typeface="Arial" panose="020B0604020202020204" pitchFamily="34" charset="0"/>
                <a:cs typeface="Arial" panose="020B0604020202020204" pitchFamily="34" charset="0"/>
              </a:rPr>
              <a:t>B.  Niet waar</a:t>
            </a:r>
          </a:p>
        </p:txBody>
      </p:sp>
    </p:spTree>
    <p:extLst>
      <p:ext uri="{BB962C8B-B14F-4D97-AF65-F5344CB8AC3E}">
        <p14:creationId xmlns:p14="http://schemas.microsoft.com/office/powerpoint/2010/main" val="661525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E8CB8-40BC-0EB1-FBAF-ABAAECF48C5C}"/>
            </a:ext>
          </a:extLst>
        </p:cNvPr>
        <p:cNvGrpSpPr/>
        <p:nvPr/>
      </p:nvGrpSpPr>
      <p:grpSpPr>
        <a:xfrm>
          <a:off x="0" y="0"/>
          <a:ext cx="0" cy="0"/>
          <a:chOff x="0" y="0"/>
          <a:chExt cx="0" cy="0"/>
        </a:xfrm>
      </p:grpSpPr>
      <p:pic>
        <p:nvPicPr>
          <p:cNvPr id="2" name="Afbeelding 1" descr="Afbeelding met schermopname, Rechthoek&#10;&#10;Automatisch gegenereerde beschrijving">
            <a:extLst>
              <a:ext uri="{FF2B5EF4-FFF2-40B4-BE49-F238E27FC236}">
                <a16:creationId xmlns:a16="http://schemas.microsoft.com/office/drawing/2014/main" id="{748A81B8-F89F-16B7-5630-60201C12DFFE}"/>
              </a:ext>
            </a:extLst>
          </p:cNvPr>
          <p:cNvPicPr>
            <a:picLocks noChangeAspect="1"/>
          </p:cNvPicPr>
          <p:nvPr/>
        </p:nvPicPr>
        <p:blipFill>
          <a:blip r:embed="rId3"/>
          <a:srcRect l="66853" b="51404"/>
          <a:stretch/>
        </p:blipFill>
        <p:spPr>
          <a:xfrm>
            <a:off x="-1" y="1444623"/>
            <a:ext cx="2576295" cy="960857"/>
          </a:xfrm>
          <a:prstGeom prst="rect">
            <a:avLst/>
          </a:prstGeom>
        </p:spPr>
      </p:pic>
      <p:sp>
        <p:nvSpPr>
          <p:cNvPr id="5" name="Titel 1">
            <a:extLst>
              <a:ext uri="{FF2B5EF4-FFF2-40B4-BE49-F238E27FC236}">
                <a16:creationId xmlns:a16="http://schemas.microsoft.com/office/drawing/2014/main" id="{8FA52DDE-9FE6-60EC-348B-B5FE861CA543}"/>
              </a:ext>
            </a:extLst>
          </p:cNvPr>
          <p:cNvSpPr txBox="1">
            <a:spLocks/>
          </p:cNvSpPr>
          <p:nvPr/>
        </p:nvSpPr>
        <p:spPr>
          <a:xfrm>
            <a:off x="848139" y="1712623"/>
            <a:ext cx="4758577"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000" dirty="0">
                <a:solidFill>
                  <a:schemeClr val="bg1"/>
                </a:solidFill>
                <a:latin typeface="Arial" panose="020B0604020202020204" pitchFamily="34" charset="0"/>
                <a:cs typeface="Arial" panose="020B0604020202020204" pitchFamily="34" charset="0"/>
              </a:rPr>
              <a:t>Stelling 6</a:t>
            </a:r>
            <a:endParaRPr lang="nl-NL" sz="2000" b="0" dirty="0">
              <a:solidFill>
                <a:schemeClr val="bg1"/>
              </a:solidFill>
              <a:latin typeface="Arial" panose="020B0604020202020204" pitchFamily="34" charset="0"/>
              <a:cs typeface="Arial" panose="020B0604020202020204" pitchFamily="34" charset="0"/>
            </a:endParaRPr>
          </a:p>
        </p:txBody>
      </p:sp>
      <p:sp>
        <p:nvSpPr>
          <p:cNvPr id="6" name="Ondertitel 2">
            <a:extLst>
              <a:ext uri="{FF2B5EF4-FFF2-40B4-BE49-F238E27FC236}">
                <a16:creationId xmlns:a16="http://schemas.microsoft.com/office/drawing/2014/main" id="{34A05D08-333F-7A13-12FE-0BA7A2F4700B}"/>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bg1"/>
                </a:solidFill>
                <a:latin typeface="Arial" panose="020B0604020202020204" pitchFamily="34" charset="0"/>
                <a:cs typeface="Arial" panose="020B0604020202020204" pitchFamily="34" charset="0"/>
              </a:rPr>
              <a:t>Krijg jij het heen en weer? Ik werk veilig en gezond!</a:t>
            </a:r>
            <a:endParaRPr lang="nl-NL" b="1" dirty="0">
              <a:solidFill>
                <a:schemeClr val="bg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F0C0287E-50CD-FFED-DF57-D75A5024AFB4}"/>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A43EC7D1-6303-BBCF-F0F6-0FC88CBFAE8E}"/>
              </a:ext>
            </a:extLst>
          </p:cNvPr>
          <p:cNvSpPr txBox="1">
            <a:spLocks/>
          </p:cNvSpPr>
          <p:nvPr/>
        </p:nvSpPr>
        <p:spPr>
          <a:xfrm>
            <a:off x="1404895" y="2710024"/>
            <a:ext cx="9382208" cy="10748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buClr>
                <a:srgbClr val="E30613"/>
              </a:buClr>
            </a:pPr>
            <a:r>
              <a:rPr lang="nl-NL" dirty="0">
                <a:solidFill>
                  <a:schemeClr val="tx1"/>
                </a:solidFill>
                <a:latin typeface="Arial" panose="020B0604020202020204" pitchFamily="34" charset="0"/>
                <a:cs typeface="Arial" panose="020B0604020202020204" pitchFamily="34" charset="0"/>
              </a:rPr>
              <a:t>Een tilhulpmiddel gebruiken kost meer tijd.</a:t>
            </a:r>
          </a:p>
          <a:p>
            <a:pPr>
              <a:buClr>
                <a:srgbClr val="E30613"/>
              </a:buClr>
            </a:pPr>
            <a:r>
              <a:rPr lang="nl-NL" dirty="0">
                <a:solidFill>
                  <a:schemeClr val="tx1"/>
                </a:solidFill>
                <a:latin typeface="Arial" panose="020B0604020202020204" pitchFamily="34" charset="0"/>
                <a:cs typeface="Arial" panose="020B0604020202020204" pitchFamily="34" charset="0"/>
              </a:rPr>
              <a:t>Ik gebruik het daarom niet.</a:t>
            </a:r>
          </a:p>
        </p:txBody>
      </p:sp>
      <p:sp>
        <p:nvSpPr>
          <p:cNvPr id="3" name="Titel 1">
            <a:extLst>
              <a:ext uri="{FF2B5EF4-FFF2-40B4-BE49-F238E27FC236}">
                <a16:creationId xmlns:a16="http://schemas.microsoft.com/office/drawing/2014/main" id="{4BD803F1-907A-2568-9CDE-C732F10FF170}"/>
              </a:ext>
            </a:extLst>
          </p:cNvPr>
          <p:cNvSpPr txBox="1">
            <a:spLocks/>
          </p:cNvSpPr>
          <p:nvPr/>
        </p:nvSpPr>
        <p:spPr>
          <a:xfrm>
            <a:off x="5405656" y="4089388"/>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nl-NL" sz="2000" b="0" dirty="0">
                <a:solidFill>
                  <a:schemeClr val="tx1"/>
                </a:solidFill>
                <a:latin typeface="Arial" panose="020B0604020202020204" pitchFamily="34" charset="0"/>
                <a:cs typeface="Arial" panose="020B0604020202020204" pitchFamily="34" charset="0"/>
              </a:rPr>
              <a:t>A.  Waar</a:t>
            </a:r>
          </a:p>
        </p:txBody>
      </p:sp>
      <p:sp>
        <p:nvSpPr>
          <p:cNvPr id="8" name="Titel 1">
            <a:extLst>
              <a:ext uri="{FF2B5EF4-FFF2-40B4-BE49-F238E27FC236}">
                <a16:creationId xmlns:a16="http://schemas.microsoft.com/office/drawing/2014/main" id="{F85FD559-05BE-1C7A-A75E-D0EC6EC05DC1}"/>
              </a:ext>
            </a:extLst>
          </p:cNvPr>
          <p:cNvSpPr txBox="1">
            <a:spLocks/>
          </p:cNvSpPr>
          <p:nvPr/>
        </p:nvSpPr>
        <p:spPr>
          <a:xfrm>
            <a:off x="5405656" y="4690967"/>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nl-NL" sz="2000" b="0" dirty="0">
                <a:solidFill>
                  <a:schemeClr val="tx1"/>
                </a:solidFill>
                <a:latin typeface="Arial" panose="020B0604020202020204" pitchFamily="34" charset="0"/>
                <a:cs typeface="Arial" panose="020B0604020202020204" pitchFamily="34" charset="0"/>
              </a:rPr>
              <a:t>B.  Niet waar</a:t>
            </a:r>
          </a:p>
        </p:txBody>
      </p:sp>
    </p:spTree>
    <p:extLst>
      <p:ext uri="{BB962C8B-B14F-4D97-AF65-F5344CB8AC3E}">
        <p14:creationId xmlns:p14="http://schemas.microsoft.com/office/powerpoint/2010/main" val="1783079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53F52-47E3-6F33-CD90-3D5F5780D495}"/>
            </a:ext>
          </a:extLst>
        </p:cNvPr>
        <p:cNvGrpSpPr/>
        <p:nvPr/>
      </p:nvGrpSpPr>
      <p:grpSpPr>
        <a:xfrm>
          <a:off x="0" y="0"/>
          <a:ext cx="0" cy="0"/>
          <a:chOff x="0" y="0"/>
          <a:chExt cx="0" cy="0"/>
        </a:xfrm>
      </p:grpSpPr>
      <p:pic>
        <p:nvPicPr>
          <p:cNvPr id="2" name="Afbeelding 1" descr="Afbeelding met schermopname, Rechthoek&#10;&#10;Automatisch gegenereerde beschrijving">
            <a:extLst>
              <a:ext uri="{FF2B5EF4-FFF2-40B4-BE49-F238E27FC236}">
                <a16:creationId xmlns:a16="http://schemas.microsoft.com/office/drawing/2014/main" id="{1B58E096-9FFE-3043-6731-FC10950CC907}"/>
              </a:ext>
            </a:extLst>
          </p:cNvPr>
          <p:cNvPicPr>
            <a:picLocks noChangeAspect="1"/>
          </p:cNvPicPr>
          <p:nvPr/>
        </p:nvPicPr>
        <p:blipFill>
          <a:blip r:embed="rId3"/>
          <a:srcRect l="66853" b="51404"/>
          <a:stretch/>
        </p:blipFill>
        <p:spPr>
          <a:xfrm>
            <a:off x="-1" y="1444623"/>
            <a:ext cx="2576295" cy="960857"/>
          </a:xfrm>
          <a:prstGeom prst="rect">
            <a:avLst/>
          </a:prstGeom>
        </p:spPr>
      </p:pic>
      <p:sp>
        <p:nvSpPr>
          <p:cNvPr id="5" name="Titel 1">
            <a:extLst>
              <a:ext uri="{FF2B5EF4-FFF2-40B4-BE49-F238E27FC236}">
                <a16:creationId xmlns:a16="http://schemas.microsoft.com/office/drawing/2014/main" id="{B794A679-CBD4-3ECD-0170-8EC5FB14255B}"/>
              </a:ext>
            </a:extLst>
          </p:cNvPr>
          <p:cNvSpPr txBox="1">
            <a:spLocks/>
          </p:cNvSpPr>
          <p:nvPr/>
        </p:nvSpPr>
        <p:spPr>
          <a:xfrm>
            <a:off x="848139" y="1712623"/>
            <a:ext cx="4758577"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000" dirty="0">
                <a:solidFill>
                  <a:schemeClr val="bg1"/>
                </a:solidFill>
                <a:latin typeface="Arial" panose="020B0604020202020204" pitchFamily="34" charset="0"/>
                <a:cs typeface="Arial" panose="020B0604020202020204" pitchFamily="34" charset="0"/>
              </a:rPr>
              <a:t>Stelling 7</a:t>
            </a:r>
            <a:endParaRPr lang="nl-NL" sz="2000" b="0" dirty="0">
              <a:solidFill>
                <a:schemeClr val="bg1"/>
              </a:solidFill>
              <a:latin typeface="Arial" panose="020B0604020202020204" pitchFamily="34" charset="0"/>
              <a:cs typeface="Arial" panose="020B0604020202020204" pitchFamily="34" charset="0"/>
            </a:endParaRPr>
          </a:p>
        </p:txBody>
      </p:sp>
      <p:sp>
        <p:nvSpPr>
          <p:cNvPr id="6" name="Ondertitel 2">
            <a:extLst>
              <a:ext uri="{FF2B5EF4-FFF2-40B4-BE49-F238E27FC236}">
                <a16:creationId xmlns:a16="http://schemas.microsoft.com/office/drawing/2014/main" id="{6AF6FAF4-EF88-90E2-90F2-A12EFE553F95}"/>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bg1"/>
                </a:solidFill>
                <a:latin typeface="Arial" panose="020B0604020202020204" pitchFamily="34" charset="0"/>
                <a:cs typeface="Arial" panose="020B0604020202020204" pitchFamily="34" charset="0"/>
              </a:rPr>
              <a:t>Krijg jij het heen en weer? Ik werk veilig en gezond!</a:t>
            </a:r>
            <a:endParaRPr lang="nl-NL" b="1" dirty="0">
              <a:solidFill>
                <a:schemeClr val="bg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0F172AD6-91CB-EF37-CEF2-8B93F62CBF31}"/>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37AFCA04-B5A1-64C1-5E61-BFADFCB705E1}"/>
              </a:ext>
            </a:extLst>
          </p:cNvPr>
          <p:cNvSpPr txBox="1">
            <a:spLocks/>
          </p:cNvSpPr>
          <p:nvPr/>
        </p:nvSpPr>
        <p:spPr>
          <a:xfrm>
            <a:off x="1404895" y="2710024"/>
            <a:ext cx="9382208" cy="10748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buClr>
                <a:srgbClr val="E30613"/>
              </a:buClr>
            </a:pPr>
            <a:r>
              <a:rPr lang="nl-NL" dirty="0">
                <a:solidFill>
                  <a:schemeClr val="tx1"/>
                </a:solidFill>
                <a:latin typeface="Arial" panose="020B0604020202020204" pitchFamily="34" charset="0"/>
                <a:cs typeface="Arial" panose="020B0604020202020204" pitchFamily="34" charset="0"/>
              </a:rPr>
              <a:t>Mijn leeftijd heeft geen invloed op </a:t>
            </a:r>
          </a:p>
          <a:p>
            <a:pPr>
              <a:buClr>
                <a:srgbClr val="E30613"/>
              </a:buClr>
            </a:pPr>
            <a:r>
              <a:rPr lang="nl-NL" dirty="0">
                <a:solidFill>
                  <a:schemeClr val="tx1"/>
                </a:solidFill>
                <a:latin typeface="Arial" panose="020B0604020202020204" pitchFamily="34" charset="0"/>
                <a:cs typeface="Arial" panose="020B0604020202020204" pitchFamily="34" charset="0"/>
              </a:rPr>
              <a:t>wat ik lichamelijk kan.</a:t>
            </a:r>
          </a:p>
        </p:txBody>
      </p:sp>
      <p:sp>
        <p:nvSpPr>
          <p:cNvPr id="3" name="Titel 1">
            <a:extLst>
              <a:ext uri="{FF2B5EF4-FFF2-40B4-BE49-F238E27FC236}">
                <a16:creationId xmlns:a16="http://schemas.microsoft.com/office/drawing/2014/main" id="{47C1EA8F-D539-D8F8-13A2-8BB1CE68E931}"/>
              </a:ext>
            </a:extLst>
          </p:cNvPr>
          <p:cNvSpPr txBox="1">
            <a:spLocks/>
          </p:cNvSpPr>
          <p:nvPr/>
        </p:nvSpPr>
        <p:spPr>
          <a:xfrm>
            <a:off x="5405656" y="4089388"/>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nl-NL" sz="2000" b="0" dirty="0">
                <a:solidFill>
                  <a:schemeClr val="tx1"/>
                </a:solidFill>
                <a:latin typeface="Arial" panose="020B0604020202020204" pitchFamily="34" charset="0"/>
                <a:cs typeface="Arial" panose="020B0604020202020204" pitchFamily="34" charset="0"/>
              </a:rPr>
              <a:t>A.  Waar</a:t>
            </a:r>
          </a:p>
        </p:txBody>
      </p:sp>
      <p:sp>
        <p:nvSpPr>
          <p:cNvPr id="8" name="Titel 1">
            <a:extLst>
              <a:ext uri="{FF2B5EF4-FFF2-40B4-BE49-F238E27FC236}">
                <a16:creationId xmlns:a16="http://schemas.microsoft.com/office/drawing/2014/main" id="{9527AEFA-8962-CF5C-BBA9-321759876C11}"/>
              </a:ext>
            </a:extLst>
          </p:cNvPr>
          <p:cNvSpPr txBox="1">
            <a:spLocks/>
          </p:cNvSpPr>
          <p:nvPr/>
        </p:nvSpPr>
        <p:spPr>
          <a:xfrm>
            <a:off x="5405656" y="4690967"/>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nl-NL" sz="2000" b="0" dirty="0">
                <a:solidFill>
                  <a:schemeClr val="tx1"/>
                </a:solidFill>
                <a:latin typeface="Arial" panose="020B0604020202020204" pitchFamily="34" charset="0"/>
                <a:cs typeface="Arial" panose="020B0604020202020204" pitchFamily="34" charset="0"/>
              </a:rPr>
              <a:t>B.  Niet waar</a:t>
            </a:r>
          </a:p>
        </p:txBody>
      </p:sp>
    </p:spTree>
    <p:extLst>
      <p:ext uri="{BB962C8B-B14F-4D97-AF65-F5344CB8AC3E}">
        <p14:creationId xmlns:p14="http://schemas.microsoft.com/office/powerpoint/2010/main" val="2165909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370FA-B4C8-0581-4CA0-3952ECB5C928}"/>
            </a:ext>
          </a:extLst>
        </p:cNvPr>
        <p:cNvGrpSpPr/>
        <p:nvPr/>
      </p:nvGrpSpPr>
      <p:grpSpPr>
        <a:xfrm>
          <a:off x="0" y="0"/>
          <a:ext cx="0" cy="0"/>
          <a:chOff x="0" y="0"/>
          <a:chExt cx="0" cy="0"/>
        </a:xfrm>
      </p:grpSpPr>
      <p:pic>
        <p:nvPicPr>
          <p:cNvPr id="2" name="Afbeelding 1" descr="Afbeelding met schermopname, Rechthoek&#10;&#10;Automatisch gegenereerde beschrijving">
            <a:extLst>
              <a:ext uri="{FF2B5EF4-FFF2-40B4-BE49-F238E27FC236}">
                <a16:creationId xmlns:a16="http://schemas.microsoft.com/office/drawing/2014/main" id="{970E208D-AC97-2053-329C-120CE7AE471A}"/>
              </a:ext>
            </a:extLst>
          </p:cNvPr>
          <p:cNvPicPr>
            <a:picLocks noChangeAspect="1"/>
          </p:cNvPicPr>
          <p:nvPr/>
        </p:nvPicPr>
        <p:blipFill>
          <a:blip r:embed="rId3"/>
          <a:srcRect l="66853" b="51404"/>
          <a:stretch/>
        </p:blipFill>
        <p:spPr>
          <a:xfrm>
            <a:off x="-1" y="1444623"/>
            <a:ext cx="2576295" cy="960857"/>
          </a:xfrm>
          <a:prstGeom prst="rect">
            <a:avLst/>
          </a:prstGeom>
        </p:spPr>
      </p:pic>
      <p:sp>
        <p:nvSpPr>
          <p:cNvPr id="5" name="Titel 1">
            <a:extLst>
              <a:ext uri="{FF2B5EF4-FFF2-40B4-BE49-F238E27FC236}">
                <a16:creationId xmlns:a16="http://schemas.microsoft.com/office/drawing/2014/main" id="{BC985CE7-9518-15D4-C483-352108E56C80}"/>
              </a:ext>
            </a:extLst>
          </p:cNvPr>
          <p:cNvSpPr txBox="1">
            <a:spLocks/>
          </p:cNvSpPr>
          <p:nvPr/>
        </p:nvSpPr>
        <p:spPr>
          <a:xfrm>
            <a:off x="848139" y="1712623"/>
            <a:ext cx="4758577"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000" dirty="0">
                <a:solidFill>
                  <a:schemeClr val="bg1"/>
                </a:solidFill>
                <a:latin typeface="Arial" panose="020B0604020202020204" pitchFamily="34" charset="0"/>
                <a:cs typeface="Arial" panose="020B0604020202020204" pitchFamily="34" charset="0"/>
              </a:rPr>
              <a:t>Stelling 8</a:t>
            </a:r>
            <a:endParaRPr lang="nl-NL" sz="2000" b="0" dirty="0">
              <a:solidFill>
                <a:schemeClr val="bg1"/>
              </a:solidFill>
              <a:latin typeface="Arial" panose="020B0604020202020204" pitchFamily="34" charset="0"/>
              <a:cs typeface="Arial" panose="020B0604020202020204" pitchFamily="34" charset="0"/>
            </a:endParaRPr>
          </a:p>
        </p:txBody>
      </p:sp>
      <p:sp>
        <p:nvSpPr>
          <p:cNvPr id="6" name="Ondertitel 2">
            <a:extLst>
              <a:ext uri="{FF2B5EF4-FFF2-40B4-BE49-F238E27FC236}">
                <a16:creationId xmlns:a16="http://schemas.microsoft.com/office/drawing/2014/main" id="{37F4673D-E2E3-E0EC-0D7F-2DA1E8F6B279}"/>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bg1"/>
                </a:solidFill>
                <a:latin typeface="Arial" panose="020B0604020202020204" pitchFamily="34" charset="0"/>
                <a:cs typeface="Arial" panose="020B0604020202020204" pitchFamily="34" charset="0"/>
              </a:rPr>
              <a:t>Krijg jij het heen en weer? Ik werk veilig en gezond!</a:t>
            </a:r>
            <a:endParaRPr lang="nl-NL" b="1" dirty="0">
              <a:solidFill>
                <a:schemeClr val="bg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25701F88-D448-BF9D-95A8-876044338DB7}"/>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FDE80AFE-3CAD-C665-90A5-C0333F1D9759}"/>
              </a:ext>
            </a:extLst>
          </p:cNvPr>
          <p:cNvSpPr txBox="1">
            <a:spLocks/>
          </p:cNvSpPr>
          <p:nvPr/>
        </p:nvSpPr>
        <p:spPr>
          <a:xfrm>
            <a:off x="1404896" y="2710024"/>
            <a:ext cx="9382208" cy="10748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buClr>
                <a:srgbClr val="E30613"/>
              </a:buClr>
            </a:pPr>
            <a:r>
              <a:rPr lang="nl-NL" dirty="0">
                <a:solidFill>
                  <a:schemeClr val="tx1"/>
                </a:solidFill>
                <a:latin typeface="Arial" panose="020B0604020202020204" pitchFamily="34" charset="0"/>
                <a:cs typeface="Arial" panose="020B0604020202020204" pitchFamily="34" charset="0"/>
              </a:rPr>
              <a:t>Door de knieën gaan is</a:t>
            </a:r>
          </a:p>
          <a:p>
            <a:pPr>
              <a:buClr>
                <a:srgbClr val="E30613"/>
              </a:buClr>
            </a:pPr>
            <a:r>
              <a:rPr lang="nl-NL" dirty="0">
                <a:solidFill>
                  <a:schemeClr val="tx1"/>
                </a:solidFill>
                <a:latin typeface="Arial" panose="020B0604020202020204" pitchFamily="34" charset="0"/>
                <a:cs typeface="Arial" panose="020B0604020202020204" pitchFamily="34" charset="0"/>
              </a:rPr>
              <a:t>een achterhaalde tiltechniek.</a:t>
            </a:r>
          </a:p>
        </p:txBody>
      </p:sp>
      <p:sp>
        <p:nvSpPr>
          <p:cNvPr id="3" name="Titel 1">
            <a:extLst>
              <a:ext uri="{FF2B5EF4-FFF2-40B4-BE49-F238E27FC236}">
                <a16:creationId xmlns:a16="http://schemas.microsoft.com/office/drawing/2014/main" id="{95D2B3C7-D646-EBEC-4950-A1D7A68D30F3}"/>
              </a:ext>
            </a:extLst>
          </p:cNvPr>
          <p:cNvSpPr txBox="1">
            <a:spLocks/>
          </p:cNvSpPr>
          <p:nvPr/>
        </p:nvSpPr>
        <p:spPr>
          <a:xfrm>
            <a:off x="5405656" y="4089388"/>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nl-NL" sz="2000" b="0" dirty="0">
                <a:solidFill>
                  <a:schemeClr val="tx1"/>
                </a:solidFill>
                <a:latin typeface="Arial" panose="020B0604020202020204" pitchFamily="34" charset="0"/>
                <a:cs typeface="Arial" panose="020B0604020202020204" pitchFamily="34" charset="0"/>
              </a:rPr>
              <a:t>A.  Waar</a:t>
            </a:r>
          </a:p>
        </p:txBody>
      </p:sp>
      <p:sp>
        <p:nvSpPr>
          <p:cNvPr id="8" name="Titel 1">
            <a:extLst>
              <a:ext uri="{FF2B5EF4-FFF2-40B4-BE49-F238E27FC236}">
                <a16:creationId xmlns:a16="http://schemas.microsoft.com/office/drawing/2014/main" id="{76141A4D-B554-947B-9CF4-025CDE4153F0}"/>
              </a:ext>
            </a:extLst>
          </p:cNvPr>
          <p:cNvSpPr txBox="1">
            <a:spLocks/>
          </p:cNvSpPr>
          <p:nvPr/>
        </p:nvSpPr>
        <p:spPr>
          <a:xfrm>
            <a:off x="5405656" y="4690967"/>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nl-NL" sz="2000" b="0" dirty="0">
                <a:solidFill>
                  <a:schemeClr val="tx1"/>
                </a:solidFill>
                <a:latin typeface="Arial" panose="020B0604020202020204" pitchFamily="34" charset="0"/>
                <a:cs typeface="Arial" panose="020B0604020202020204" pitchFamily="34" charset="0"/>
              </a:rPr>
              <a:t>B.  Niet waar</a:t>
            </a:r>
          </a:p>
        </p:txBody>
      </p:sp>
    </p:spTree>
    <p:extLst>
      <p:ext uri="{BB962C8B-B14F-4D97-AF65-F5344CB8AC3E}">
        <p14:creationId xmlns:p14="http://schemas.microsoft.com/office/powerpoint/2010/main" val="1978142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CBA8F-EA60-B765-B668-A52958409DD2}"/>
            </a:ext>
          </a:extLst>
        </p:cNvPr>
        <p:cNvGrpSpPr/>
        <p:nvPr/>
      </p:nvGrpSpPr>
      <p:grpSpPr>
        <a:xfrm>
          <a:off x="0" y="0"/>
          <a:ext cx="0" cy="0"/>
          <a:chOff x="0" y="0"/>
          <a:chExt cx="0" cy="0"/>
        </a:xfrm>
      </p:grpSpPr>
      <p:pic>
        <p:nvPicPr>
          <p:cNvPr id="2" name="Afbeelding 1" descr="Afbeelding met schermopname, Rechthoek&#10;&#10;Automatisch gegenereerde beschrijving">
            <a:extLst>
              <a:ext uri="{FF2B5EF4-FFF2-40B4-BE49-F238E27FC236}">
                <a16:creationId xmlns:a16="http://schemas.microsoft.com/office/drawing/2014/main" id="{64CA9C31-6C18-8E9A-43AD-07EE919DD263}"/>
              </a:ext>
            </a:extLst>
          </p:cNvPr>
          <p:cNvPicPr>
            <a:picLocks noChangeAspect="1"/>
          </p:cNvPicPr>
          <p:nvPr/>
        </p:nvPicPr>
        <p:blipFill>
          <a:blip r:embed="rId3"/>
          <a:srcRect l="66853" b="51404"/>
          <a:stretch/>
        </p:blipFill>
        <p:spPr>
          <a:xfrm>
            <a:off x="-1" y="1444623"/>
            <a:ext cx="2576295" cy="960857"/>
          </a:xfrm>
          <a:prstGeom prst="rect">
            <a:avLst/>
          </a:prstGeom>
        </p:spPr>
      </p:pic>
      <p:sp>
        <p:nvSpPr>
          <p:cNvPr id="5" name="Titel 1">
            <a:extLst>
              <a:ext uri="{FF2B5EF4-FFF2-40B4-BE49-F238E27FC236}">
                <a16:creationId xmlns:a16="http://schemas.microsoft.com/office/drawing/2014/main" id="{E813D76E-85D9-325B-4BC7-B0B85A2CD510}"/>
              </a:ext>
            </a:extLst>
          </p:cNvPr>
          <p:cNvSpPr txBox="1">
            <a:spLocks/>
          </p:cNvSpPr>
          <p:nvPr/>
        </p:nvSpPr>
        <p:spPr>
          <a:xfrm>
            <a:off x="848139" y="1712623"/>
            <a:ext cx="4758577"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000" dirty="0">
                <a:solidFill>
                  <a:schemeClr val="bg1"/>
                </a:solidFill>
                <a:latin typeface="Arial" panose="020B0604020202020204" pitchFamily="34" charset="0"/>
                <a:cs typeface="Arial" panose="020B0604020202020204" pitchFamily="34" charset="0"/>
              </a:rPr>
              <a:t>Stelling 9</a:t>
            </a:r>
            <a:endParaRPr lang="nl-NL" sz="2000" b="0" dirty="0">
              <a:solidFill>
                <a:schemeClr val="bg1"/>
              </a:solidFill>
              <a:latin typeface="Arial" panose="020B0604020202020204" pitchFamily="34" charset="0"/>
              <a:cs typeface="Arial" panose="020B0604020202020204" pitchFamily="34" charset="0"/>
            </a:endParaRPr>
          </a:p>
        </p:txBody>
      </p:sp>
      <p:sp>
        <p:nvSpPr>
          <p:cNvPr id="6" name="Ondertitel 2">
            <a:extLst>
              <a:ext uri="{FF2B5EF4-FFF2-40B4-BE49-F238E27FC236}">
                <a16:creationId xmlns:a16="http://schemas.microsoft.com/office/drawing/2014/main" id="{441E70AC-0D1F-A537-C961-559DC5090597}"/>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bg1"/>
                </a:solidFill>
                <a:latin typeface="Arial" panose="020B0604020202020204" pitchFamily="34" charset="0"/>
                <a:cs typeface="Arial" panose="020B0604020202020204" pitchFamily="34" charset="0"/>
              </a:rPr>
              <a:t>Krijg jij het heen en weer? Ik werk veilig en gezond!</a:t>
            </a:r>
            <a:endParaRPr lang="nl-NL" b="1" dirty="0">
              <a:solidFill>
                <a:schemeClr val="bg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9D008E03-2D22-2FE0-8CEE-0FC552513AE7}"/>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6472D0CA-8AD0-1651-67EE-CBF98EB4D0A0}"/>
              </a:ext>
            </a:extLst>
          </p:cNvPr>
          <p:cNvSpPr txBox="1">
            <a:spLocks/>
          </p:cNvSpPr>
          <p:nvPr/>
        </p:nvSpPr>
        <p:spPr>
          <a:xfrm>
            <a:off x="701205" y="2710024"/>
            <a:ext cx="10789589" cy="10748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buClr>
                <a:srgbClr val="E30613"/>
              </a:buClr>
            </a:pPr>
            <a:r>
              <a:rPr lang="nl-NL" dirty="0">
                <a:solidFill>
                  <a:schemeClr val="tx1"/>
                </a:solidFill>
                <a:latin typeface="Arial" panose="020B0604020202020204" pitchFamily="34" charset="0"/>
                <a:cs typeface="Arial" panose="020B0604020202020204" pitchFamily="34" charset="0"/>
              </a:rPr>
              <a:t>Voor de belasting van je rug maakt het niet uit</a:t>
            </a:r>
          </a:p>
          <a:p>
            <a:pPr>
              <a:buClr>
                <a:srgbClr val="E30613"/>
              </a:buClr>
            </a:pPr>
            <a:r>
              <a:rPr lang="nl-NL" dirty="0">
                <a:solidFill>
                  <a:schemeClr val="tx1"/>
                </a:solidFill>
                <a:latin typeface="Arial" panose="020B0604020202020204" pitchFamily="34" charset="0"/>
                <a:cs typeface="Arial" panose="020B0604020202020204" pitchFamily="34" charset="0"/>
              </a:rPr>
              <a:t>of je een kar met 1 of met 2 handen duwt.</a:t>
            </a:r>
          </a:p>
        </p:txBody>
      </p:sp>
      <p:sp>
        <p:nvSpPr>
          <p:cNvPr id="3" name="Titel 1">
            <a:extLst>
              <a:ext uri="{FF2B5EF4-FFF2-40B4-BE49-F238E27FC236}">
                <a16:creationId xmlns:a16="http://schemas.microsoft.com/office/drawing/2014/main" id="{4B8591B8-8169-4E75-F65D-E5E6B0DF1268}"/>
              </a:ext>
            </a:extLst>
          </p:cNvPr>
          <p:cNvSpPr txBox="1">
            <a:spLocks/>
          </p:cNvSpPr>
          <p:nvPr/>
        </p:nvSpPr>
        <p:spPr>
          <a:xfrm>
            <a:off x="5405656" y="4089388"/>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nl-NL" sz="2000" b="0" dirty="0">
                <a:solidFill>
                  <a:schemeClr val="tx1"/>
                </a:solidFill>
                <a:latin typeface="Arial" panose="020B0604020202020204" pitchFamily="34" charset="0"/>
                <a:cs typeface="Arial" panose="020B0604020202020204" pitchFamily="34" charset="0"/>
              </a:rPr>
              <a:t>A.  Waar</a:t>
            </a:r>
          </a:p>
        </p:txBody>
      </p:sp>
      <p:sp>
        <p:nvSpPr>
          <p:cNvPr id="8" name="Titel 1">
            <a:extLst>
              <a:ext uri="{FF2B5EF4-FFF2-40B4-BE49-F238E27FC236}">
                <a16:creationId xmlns:a16="http://schemas.microsoft.com/office/drawing/2014/main" id="{1ACB7780-E764-51A4-B293-3236DF93179B}"/>
              </a:ext>
            </a:extLst>
          </p:cNvPr>
          <p:cNvSpPr txBox="1">
            <a:spLocks/>
          </p:cNvSpPr>
          <p:nvPr/>
        </p:nvSpPr>
        <p:spPr>
          <a:xfrm>
            <a:off x="5405656" y="4690967"/>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nl-NL" sz="2000" b="0" dirty="0">
                <a:solidFill>
                  <a:schemeClr val="tx1"/>
                </a:solidFill>
                <a:latin typeface="Arial" panose="020B0604020202020204" pitchFamily="34" charset="0"/>
                <a:cs typeface="Arial" panose="020B0604020202020204" pitchFamily="34" charset="0"/>
              </a:rPr>
              <a:t>B.  Niet waar</a:t>
            </a:r>
          </a:p>
        </p:txBody>
      </p:sp>
    </p:spTree>
    <p:extLst>
      <p:ext uri="{BB962C8B-B14F-4D97-AF65-F5344CB8AC3E}">
        <p14:creationId xmlns:p14="http://schemas.microsoft.com/office/powerpoint/2010/main" val="29341249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7505D-6B3C-4305-0B6F-F40D3B898FF4}"/>
            </a:ext>
          </a:extLst>
        </p:cNvPr>
        <p:cNvGrpSpPr/>
        <p:nvPr/>
      </p:nvGrpSpPr>
      <p:grpSpPr>
        <a:xfrm>
          <a:off x="0" y="0"/>
          <a:ext cx="0" cy="0"/>
          <a:chOff x="0" y="0"/>
          <a:chExt cx="0" cy="0"/>
        </a:xfrm>
      </p:grpSpPr>
      <p:pic>
        <p:nvPicPr>
          <p:cNvPr id="2" name="Afbeelding 1" descr="Afbeelding met schermopname, Rechthoek&#10;&#10;Automatisch gegenereerde beschrijving">
            <a:extLst>
              <a:ext uri="{FF2B5EF4-FFF2-40B4-BE49-F238E27FC236}">
                <a16:creationId xmlns:a16="http://schemas.microsoft.com/office/drawing/2014/main" id="{9BFCD8AD-D139-BB0A-EA00-0F2840391CE0}"/>
              </a:ext>
            </a:extLst>
          </p:cNvPr>
          <p:cNvPicPr>
            <a:picLocks noChangeAspect="1"/>
          </p:cNvPicPr>
          <p:nvPr/>
        </p:nvPicPr>
        <p:blipFill>
          <a:blip r:embed="rId3"/>
          <a:srcRect l="66853" b="51404"/>
          <a:stretch/>
        </p:blipFill>
        <p:spPr>
          <a:xfrm>
            <a:off x="-1" y="1444623"/>
            <a:ext cx="2576295" cy="960857"/>
          </a:xfrm>
          <a:prstGeom prst="rect">
            <a:avLst/>
          </a:prstGeom>
        </p:spPr>
      </p:pic>
      <p:sp>
        <p:nvSpPr>
          <p:cNvPr id="5" name="Titel 1">
            <a:extLst>
              <a:ext uri="{FF2B5EF4-FFF2-40B4-BE49-F238E27FC236}">
                <a16:creationId xmlns:a16="http://schemas.microsoft.com/office/drawing/2014/main" id="{BC26D563-B091-8727-9F09-9C3F206214E9}"/>
              </a:ext>
            </a:extLst>
          </p:cNvPr>
          <p:cNvSpPr txBox="1">
            <a:spLocks/>
          </p:cNvSpPr>
          <p:nvPr/>
        </p:nvSpPr>
        <p:spPr>
          <a:xfrm>
            <a:off x="848139" y="1712623"/>
            <a:ext cx="4758577"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000" dirty="0">
                <a:solidFill>
                  <a:schemeClr val="bg1"/>
                </a:solidFill>
                <a:latin typeface="Arial" panose="020B0604020202020204" pitchFamily="34" charset="0"/>
                <a:cs typeface="Arial" panose="020B0604020202020204" pitchFamily="34" charset="0"/>
              </a:rPr>
              <a:t>Stelling 10</a:t>
            </a:r>
            <a:endParaRPr lang="nl-NL" sz="2000" b="0" dirty="0">
              <a:solidFill>
                <a:schemeClr val="bg1"/>
              </a:solidFill>
              <a:latin typeface="Arial" panose="020B0604020202020204" pitchFamily="34" charset="0"/>
              <a:cs typeface="Arial" panose="020B0604020202020204" pitchFamily="34" charset="0"/>
            </a:endParaRPr>
          </a:p>
        </p:txBody>
      </p:sp>
      <p:sp>
        <p:nvSpPr>
          <p:cNvPr id="6" name="Ondertitel 2">
            <a:extLst>
              <a:ext uri="{FF2B5EF4-FFF2-40B4-BE49-F238E27FC236}">
                <a16:creationId xmlns:a16="http://schemas.microsoft.com/office/drawing/2014/main" id="{89EF2F2C-010F-DC8E-1A0B-85F302AF02C3}"/>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bg1"/>
                </a:solidFill>
                <a:latin typeface="Arial" panose="020B0604020202020204" pitchFamily="34" charset="0"/>
                <a:cs typeface="Arial" panose="020B0604020202020204" pitchFamily="34" charset="0"/>
              </a:rPr>
              <a:t>Krijg jij het heen en weer? Ik werk veilig en gezond!</a:t>
            </a:r>
            <a:endParaRPr lang="nl-NL" b="1" dirty="0">
              <a:solidFill>
                <a:schemeClr val="bg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80AF8424-63CC-627E-76A2-8B415131FB5F}"/>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7441C030-A131-5DEB-0AA5-0F7274BE5779}"/>
              </a:ext>
            </a:extLst>
          </p:cNvPr>
          <p:cNvSpPr txBox="1">
            <a:spLocks/>
          </p:cNvSpPr>
          <p:nvPr/>
        </p:nvSpPr>
        <p:spPr>
          <a:xfrm>
            <a:off x="701205" y="2710024"/>
            <a:ext cx="10789589" cy="10748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buClr>
                <a:srgbClr val="E30613"/>
              </a:buClr>
            </a:pPr>
            <a:r>
              <a:rPr lang="nl-NL" dirty="0">
                <a:solidFill>
                  <a:schemeClr val="tx1"/>
                </a:solidFill>
                <a:latin typeface="Arial" panose="020B0604020202020204" pitchFamily="34" charset="0"/>
                <a:cs typeface="Arial" panose="020B0604020202020204" pitchFamily="34" charset="0"/>
              </a:rPr>
              <a:t>Duwen is zwaarder voor je rug dan trekken.</a:t>
            </a:r>
          </a:p>
        </p:txBody>
      </p:sp>
      <p:sp>
        <p:nvSpPr>
          <p:cNvPr id="3" name="Titel 1">
            <a:extLst>
              <a:ext uri="{FF2B5EF4-FFF2-40B4-BE49-F238E27FC236}">
                <a16:creationId xmlns:a16="http://schemas.microsoft.com/office/drawing/2014/main" id="{4A45C00B-719D-0D84-6C43-B8575FC9A8CE}"/>
              </a:ext>
            </a:extLst>
          </p:cNvPr>
          <p:cNvSpPr txBox="1">
            <a:spLocks/>
          </p:cNvSpPr>
          <p:nvPr/>
        </p:nvSpPr>
        <p:spPr>
          <a:xfrm>
            <a:off x="5405656" y="4089388"/>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nl-NL" sz="2000" b="0" dirty="0">
                <a:solidFill>
                  <a:schemeClr val="tx1"/>
                </a:solidFill>
                <a:latin typeface="Arial" panose="020B0604020202020204" pitchFamily="34" charset="0"/>
                <a:cs typeface="Arial" panose="020B0604020202020204" pitchFamily="34" charset="0"/>
              </a:rPr>
              <a:t>A.  Waar</a:t>
            </a:r>
          </a:p>
        </p:txBody>
      </p:sp>
      <p:sp>
        <p:nvSpPr>
          <p:cNvPr id="8" name="Titel 1">
            <a:extLst>
              <a:ext uri="{FF2B5EF4-FFF2-40B4-BE49-F238E27FC236}">
                <a16:creationId xmlns:a16="http://schemas.microsoft.com/office/drawing/2014/main" id="{F9E187A8-ACFF-0068-850D-21F2387A70F7}"/>
              </a:ext>
            </a:extLst>
          </p:cNvPr>
          <p:cNvSpPr txBox="1">
            <a:spLocks/>
          </p:cNvSpPr>
          <p:nvPr/>
        </p:nvSpPr>
        <p:spPr>
          <a:xfrm>
            <a:off x="5405656" y="4690967"/>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nl-NL" sz="2000" b="0" dirty="0">
                <a:solidFill>
                  <a:schemeClr val="tx1"/>
                </a:solidFill>
                <a:latin typeface="Arial" panose="020B0604020202020204" pitchFamily="34" charset="0"/>
                <a:cs typeface="Arial" panose="020B0604020202020204" pitchFamily="34" charset="0"/>
              </a:rPr>
              <a:t>B.  Niet waar</a:t>
            </a:r>
          </a:p>
        </p:txBody>
      </p:sp>
    </p:spTree>
    <p:extLst>
      <p:ext uri="{BB962C8B-B14F-4D97-AF65-F5344CB8AC3E}">
        <p14:creationId xmlns:p14="http://schemas.microsoft.com/office/powerpoint/2010/main" val="683658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77760-A6B9-71CB-1E58-B9AC8C9E802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6C6FA99-B79F-5F28-015F-892840A71F6E}"/>
              </a:ext>
            </a:extLst>
          </p:cNvPr>
          <p:cNvSpPr>
            <a:spLocks noGrp="1"/>
          </p:cNvSpPr>
          <p:nvPr>
            <p:ph type="ctrTitle"/>
          </p:nvPr>
        </p:nvSpPr>
        <p:spPr>
          <a:xfrm>
            <a:off x="848139" y="1668379"/>
            <a:ext cx="4758577" cy="649705"/>
          </a:xfrm>
        </p:spPr>
        <p:txBody>
          <a:bodyPr>
            <a:normAutofit/>
          </a:bodyPr>
          <a:lstStyle/>
          <a:p>
            <a:pPr algn="l"/>
            <a:r>
              <a:rPr lang="nl-NL" sz="2000" dirty="0">
                <a:solidFill>
                  <a:schemeClr val="tx1"/>
                </a:solidFill>
                <a:latin typeface="Arial" panose="020B0604020202020204" pitchFamily="34" charset="0"/>
                <a:cs typeface="Arial" panose="020B0604020202020204" pitchFamily="34" charset="0"/>
              </a:rPr>
              <a:t>Vormen van fysieke belasting</a:t>
            </a:r>
            <a:endParaRPr lang="nl-NL" sz="2000" b="0" dirty="0">
              <a:solidFill>
                <a:schemeClr val="tx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AAC8ABC6-0C15-04E1-43FF-4DAC616AFFD6}"/>
              </a:ext>
            </a:extLst>
          </p:cNvPr>
          <p:cNvSpPr>
            <a:spLocks noGrp="1"/>
          </p:cNvSpPr>
          <p:nvPr>
            <p:ph type="subTitle" idx="1"/>
          </p:nvPr>
        </p:nvSpPr>
        <p:spPr>
          <a:xfrm>
            <a:off x="848139" y="6456947"/>
            <a:ext cx="8159503" cy="288758"/>
          </a:xfrm>
        </p:spPr>
        <p:txBody>
          <a:bodyPr/>
          <a:lstStyle/>
          <a:p>
            <a:pPr algn="l"/>
            <a:r>
              <a:rPr lang="nl-NL" b="1" dirty="0">
                <a:solidFill>
                  <a:schemeClr val="bg1"/>
                </a:solidFill>
                <a:latin typeface="Arial" panose="020B0604020202020204" pitchFamily="34" charset="0"/>
                <a:cs typeface="Arial" panose="020B0604020202020204" pitchFamily="34" charset="0"/>
              </a:rPr>
              <a:t>Wring jij je in rare bochten? Ik werk veilig en gezond!</a:t>
            </a:r>
          </a:p>
        </p:txBody>
      </p:sp>
      <p:sp>
        <p:nvSpPr>
          <p:cNvPr id="4" name="Titel 1">
            <a:extLst>
              <a:ext uri="{FF2B5EF4-FFF2-40B4-BE49-F238E27FC236}">
                <a16:creationId xmlns:a16="http://schemas.microsoft.com/office/drawing/2014/main" id="{9971896D-1920-A428-15F1-69F95A36ADE3}"/>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8FDB70B1-DCB5-2B56-1970-FCBE54D6C2B1}"/>
              </a:ext>
            </a:extLst>
          </p:cNvPr>
          <p:cNvSpPr txBox="1">
            <a:spLocks/>
          </p:cNvSpPr>
          <p:nvPr/>
        </p:nvSpPr>
        <p:spPr>
          <a:xfrm>
            <a:off x="848139" y="2446422"/>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Tillen en dragen</a:t>
            </a:r>
          </a:p>
        </p:txBody>
      </p:sp>
      <p:sp>
        <p:nvSpPr>
          <p:cNvPr id="7" name="Titel 1">
            <a:extLst>
              <a:ext uri="{FF2B5EF4-FFF2-40B4-BE49-F238E27FC236}">
                <a16:creationId xmlns:a16="http://schemas.microsoft.com/office/drawing/2014/main" id="{3E1E242C-D176-6A01-58AD-B53AC1414D8E}"/>
              </a:ext>
            </a:extLst>
          </p:cNvPr>
          <p:cNvSpPr txBox="1">
            <a:spLocks/>
          </p:cNvSpPr>
          <p:nvPr/>
        </p:nvSpPr>
        <p:spPr>
          <a:xfrm>
            <a:off x="848139" y="3048001"/>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Duwen en trekken</a:t>
            </a:r>
          </a:p>
        </p:txBody>
      </p:sp>
      <p:sp>
        <p:nvSpPr>
          <p:cNvPr id="8" name="Titel 1">
            <a:extLst>
              <a:ext uri="{FF2B5EF4-FFF2-40B4-BE49-F238E27FC236}">
                <a16:creationId xmlns:a16="http://schemas.microsoft.com/office/drawing/2014/main" id="{D4043550-4439-1606-93E8-15C2B4E66567}"/>
              </a:ext>
            </a:extLst>
          </p:cNvPr>
          <p:cNvSpPr txBox="1">
            <a:spLocks/>
          </p:cNvSpPr>
          <p:nvPr/>
        </p:nvSpPr>
        <p:spPr>
          <a:xfrm>
            <a:off x="848139" y="3609474"/>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Belastende werkhouding</a:t>
            </a:r>
          </a:p>
        </p:txBody>
      </p:sp>
      <p:sp>
        <p:nvSpPr>
          <p:cNvPr id="9" name="Titel 1">
            <a:extLst>
              <a:ext uri="{FF2B5EF4-FFF2-40B4-BE49-F238E27FC236}">
                <a16:creationId xmlns:a16="http://schemas.microsoft.com/office/drawing/2014/main" id="{E5192BA8-7421-AFDC-938B-5C121A4C4F98}"/>
              </a:ext>
            </a:extLst>
          </p:cNvPr>
          <p:cNvSpPr txBox="1">
            <a:spLocks/>
          </p:cNvSpPr>
          <p:nvPr/>
        </p:nvSpPr>
        <p:spPr>
          <a:xfrm>
            <a:off x="848139" y="4211053"/>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Repeterende bewegingen</a:t>
            </a:r>
          </a:p>
        </p:txBody>
      </p:sp>
      <p:sp>
        <p:nvSpPr>
          <p:cNvPr id="5" name="Titel 1">
            <a:extLst>
              <a:ext uri="{FF2B5EF4-FFF2-40B4-BE49-F238E27FC236}">
                <a16:creationId xmlns:a16="http://schemas.microsoft.com/office/drawing/2014/main" id="{01AAB64C-B482-658B-538D-AB4FE2B98135}"/>
              </a:ext>
            </a:extLst>
          </p:cNvPr>
          <p:cNvSpPr txBox="1">
            <a:spLocks/>
          </p:cNvSpPr>
          <p:nvPr/>
        </p:nvSpPr>
        <p:spPr>
          <a:xfrm>
            <a:off x="848139" y="4764506"/>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Zittend werk</a:t>
            </a:r>
          </a:p>
        </p:txBody>
      </p:sp>
      <p:pic>
        <p:nvPicPr>
          <p:cNvPr id="11" name="Afbeelding 10" descr="Afbeelding met schermopname, silhouet&#10;&#10;Automatisch gegenereerde beschrijving">
            <a:extLst>
              <a:ext uri="{FF2B5EF4-FFF2-40B4-BE49-F238E27FC236}">
                <a16:creationId xmlns:a16="http://schemas.microsoft.com/office/drawing/2014/main" id="{EE56F02B-25FD-C22A-1A0B-0A6E10076391}"/>
              </a:ext>
            </a:extLst>
          </p:cNvPr>
          <p:cNvPicPr>
            <a:picLocks noChangeAspect="1"/>
          </p:cNvPicPr>
          <p:nvPr/>
        </p:nvPicPr>
        <p:blipFill>
          <a:blip r:embed="rId3"/>
          <a:srcRect l="65727"/>
          <a:stretch/>
        </p:blipFill>
        <p:spPr>
          <a:xfrm>
            <a:off x="5478909" y="2515115"/>
            <a:ext cx="1983838" cy="2946554"/>
          </a:xfrm>
          <a:prstGeom prst="rect">
            <a:avLst/>
          </a:prstGeom>
        </p:spPr>
      </p:pic>
      <p:pic>
        <p:nvPicPr>
          <p:cNvPr id="12" name="Afbeelding 11" descr="Afbeelding met schermopname, silhouet&#10;&#10;Automatisch gegenereerde beschrijving">
            <a:extLst>
              <a:ext uri="{FF2B5EF4-FFF2-40B4-BE49-F238E27FC236}">
                <a16:creationId xmlns:a16="http://schemas.microsoft.com/office/drawing/2014/main" id="{7898A605-FA1C-9E92-F179-5CD39D9B050A}"/>
              </a:ext>
            </a:extLst>
          </p:cNvPr>
          <p:cNvPicPr>
            <a:picLocks noChangeAspect="1"/>
          </p:cNvPicPr>
          <p:nvPr/>
        </p:nvPicPr>
        <p:blipFill>
          <a:blip r:embed="rId3"/>
          <a:srcRect l="-5360" r="35973"/>
          <a:stretch/>
        </p:blipFill>
        <p:spPr>
          <a:xfrm>
            <a:off x="7639957" y="2515115"/>
            <a:ext cx="4016326" cy="2946554"/>
          </a:xfrm>
          <a:prstGeom prst="rect">
            <a:avLst/>
          </a:prstGeom>
        </p:spPr>
      </p:pic>
    </p:spTree>
    <p:extLst>
      <p:ext uri="{BB962C8B-B14F-4D97-AF65-F5344CB8AC3E}">
        <p14:creationId xmlns:p14="http://schemas.microsoft.com/office/powerpoint/2010/main" val="232686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200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nodeType="withEffect">
                                  <p:stCondLst>
                                    <p:cond delay="200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2000"/>
                                  </p:stCondLst>
                                  <p:childTnLst>
                                    <p:set>
                                      <p:cBhvr>
                                        <p:cTn id="16" dur="1" fill="hold">
                                          <p:stCondLst>
                                            <p:cond delay="0"/>
                                          </p:stCondLst>
                                        </p:cTn>
                                        <p:tgtEl>
                                          <p:spTgt spid="8"/>
                                        </p:tgtEl>
                                        <p:attrNameLst>
                                          <p:attrName>style.visibility</p:attrName>
                                        </p:attrNameLst>
                                      </p:cBhvr>
                                      <p:to>
                                        <p:strVal val="visible"/>
                                      </p:to>
                                    </p:set>
                                  </p:childTnLst>
                                </p:cTn>
                              </p:par>
                            </p:childTnLst>
                          </p:cTn>
                        </p:par>
                        <p:par>
                          <p:cTn id="17" fill="hold">
                            <p:stCondLst>
                              <p:cond delay="4000"/>
                            </p:stCondLst>
                            <p:childTnLst>
                              <p:par>
                                <p:cTn id="18" presetID="1" presetClass="entr" presetSubtype="0" fill="hold" grpId="0" nodeType="afterEffect">
                                  <p:stCondLst>
                                    <p:cond delay="2000"/>
                                  </p:stCondLst>
                                  <p:childTnLst>
                                    <p:set>
                                      <p:cBhvr>
                                        <p:cTn id="19" dur="1" fill="hold">
                                          <p:stCondLst>
                                            <p:cond delay="0"/>
                                          </p:stCondLst>
                                        </p:cTn>
                                        <p:tgtEl>
                                          <p:spTgt spid="9"/>
                                        </p:tgtEl>
                                        <p:attrNameLst>
                                          <p:attrName>style.visibility</p:attrName>
                                        </p:attrNameLst>
                                      </p:cBhvr>
                                      <p:to>
                                        <p:strVal val="visible"/>
                                      </p:to>
                                    </p:set>
                                  </p:childTnLst>
                                </p:cTn>
                              </p:par>
                            </p:childTnLst>
                          </p:cTn>
                        </p:par>
                        <p:par>
                          <p:cTn id="20" fill="hold">
                            <p:stCondLst>
                              <p:cond delay="6000"/>
                            </p:stCondLst>
                            <p:childTnLst>
                              <p:par>
                                <p:cTn id="21" presetID="1" presetClass="entr" presetSubtype="0" fill="hold" grpId="0" nodeType="afterEffect">
                                  <p:stCondLst>
                                    <p:cond delay="200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50C34-50D2-AE9E-ABF8-0B95E357B5F3}"/>
            </a:ext>
          </a:extLst>
        </p:cNvPr>
        <p:cNvGrpSpPr/>
        <p:nvPr/>
      </p:nvGrpSpPr>
      <p:grpSpPr>
        <a:xfrm>
          <a:off x="0" y="0"/>
          <a:ext cx="0" cy="0"/>
          <a:chOff x="0" y="0"/>
          <a:chExt cx="0" cy="0"/>
        </a:xfrm>
      </p:grpSpPr>
      <p:sp>
        <p:nvSpPr>
          <p:cNvPr id="6" name="Ondertitel 2">
            <a:extLst>
              <a:ext uri="{FF2B5EF4-FFF2-40B4-BE49-F238E27FC236}">
                <a16:creationId xmlns:a16="http://schemas.microsoft.com/office/drawing/2014/main" id="{65F6B78C-8ABC-2F55-80A2-22D174F786AE}"/>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bg1"/>
                </a:solidFill>
                <a:latin typeface="Arial" panose="020B0604020202020204" pitchFamily="34" charset="0"/>
                <a:cs typeface="Arial" panose="020B0604020202020204" pitchFamily="34" charset="0"/>
              </a:rPr>
              <a:t>Krijg jij het heen en weer? Ik werk veilig en gezond!</a:t>
            </a:r>
            <a:endParaRPr lang="nl-NL" b="1" dirty="0">
              <a:solidFill>
                <a:schemeClr val="bg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F2624FB1-A318-C54B-325C-7474BBD5C4F9}"/>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09E930B1-2E47-18EB-04F5-21AA69811F8C}"/>
              </a:ext>
            </a:extLst>
          </p:cNvPr>
          <p:cNvSpPr txBox="1">
            <a:spLocks/>
          </p:cNvSpPr>
          <p:nvPr/>
        </p:nvSpPr>
        <p:spPr>
          <a:xfrm>
            <a:off x="701205" y="1712623"/>
            <a:ext cx="10789589" cy="10748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buClr>
                <a:srgbClr val="E30613"/>
              </a:buClr>
            </a:pPr>
            <a:r>
              <a:rPr lang="nl-NL" sz="2000" dirty="0">
                <a:solidFill>
                  <a:schemeClr val="tx1"/>
                </a:solidFill>
                <a:latin typeface="Arial" panose="020B0604020202020204" pitchFamily="34" charset="0"/>
                <a:cs typeface="Arial" panose="020B0604020202020204" pitchFamily="34" charset="0"/>
              </a:rPr>
              <a:t>De resultaten van de Verbetercheck ‘Fysieke belasting’:</a:t>
            </a:r>
          </a:p>
        </p:txBody>
      </p:sp>
    </p:spTree>
    <p:extLst>
      <p:ext uri="{BB962C8B-B14F-4D97-AF65-F5344CB8AC3E}">
        <p14:creationId xmlns:p14="http://schemas.microsoft.com/office/powerpoint/2010/main" val="15752972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BF7CC-FEAD-2714-D487-B83A779A4B4D}"/>
            </a:ext>
          </a:extLst>
        </p:cNvPr>
        <p:cNvGrpSpPr/>
        <p:nvPr/>
      </p:nvGrpSpPr>
      <p:grpSpPr>
        <a:xfrm>
          <a:off x="0" y="0"/>
          <a:ext cx="0" cy="0"/>
          <a:chOff x="0" y="0"/>
          <a:chExt cx="0" cy="0"/>
        </a:xfrm>
      </p:grpSpPr>
      <p:sp>
        <p:nvSpPr>
          <p:cNvPr id="6" name="Ondertitel 2">
            <a:extLst>
              <a:ext uri="{FF2B5EF4-FFF2-40B4-BE49-F238E27FC236}">
                <a16:creationId xmlns:a16="http://schemas.microsoft.com/office/drawing/2014/main" id="{1A2AE7DF-14EA-0C0E-BE37-7F7545AF1B37}"/>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bg1"/>
                </a:solidFill>
                <a:latin typeface="Arial" panose="020B0604020202020204" pitchFamily="34" charset="0"/>
                <a:cs typeface="Arial" panose="020B0604020202020204" pitchFamily="34" charset="0"/>
              </a:rPr>
              <a:t>Krijg jij het heen en weer? Ik werk veilig en gezond!</a:t>
            </a:r>
            <a:endParaRPr lang="nl-NL" b="1" dirty="0">
              <a:solidFill>
                <a:schemeClr val="bg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6EA51FB8-5289-5368-689C-A5C511A38AB1}"/>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605561CE-F8F6-50BE-DC31-38962E9F8C86}"/>
              </a:ext>
            </a:extLst>
          </p:cNvPr>
          <p:cNvSpPr txBox="1">
            <a:spLocks/>
          </p:cNvSpPr>
          <p:nvPr/>
        </p:nvSpPr>
        <p:spPr>
          <a:xfrm>
            <a:off x="3386343" y="2876270"/>
            <a:ext cx="10789589" cy="236147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200000"/>
              </a:lnSpc>
              <a:buClr>
                <a:srgbClr val="E30613"/>
              </a:buClr>
            </a:pPr>
            <a:r>
              <a:rPr lang="nl-NL" sz="2000" dirty="0">
                <a:solidFill>
                  <a:schemeClr val="tx1"/>
                </a:solidFill>
                <a:latin typeface="Arial" panose="020B0604020202020204" pitchFamily="34" charset="0"/>
                <a:cs typeface="Arial" panose="020B0604020202020204" pitchFamily="34" charset="0"/>
              </a:rPr>
              <a:t>Technisch		: Hulpmiddelen</a:t>
            </a:r>
          </a:p>
          <a:p>
            <a:pPr algn="l">
              <a:lnSpc>
                <a:spcPct val="200000"/>
              </a:lnSpc>
              <a:buClr>
                <a:srgbClr val="E30613"/>
              </a:buClr>
            </a:pPr>
            <a:r>
              <a:rPr lang="nl-NL" sz="2000" dirty="0">
                <a:solidFill>
                  <a:schemeClr val="tx1"/>
                </a:solidFill>
                <a:latin typeface="Arial" panose="020B0604020202020204" pitchFamily="34" charset="0"/>
                <a:cs typeface="Arial" panose="020B0604020202020204" pitchFamily="34" charset="0"/>
              </a:rPr>
              <a:t>Organisatorisch	: Roulatie en inrichting</a:t>
            </a:r>
          </a:p>
          <a:p>
            <a:pPr algn="l">
              <a:lnSpc>
                <a:spcPct val="200000"/>
              </a:lnSpc>
              <a:buClr>
                <a:srgbClr val="E30613"/>
              </a:buClr>
            </a:pPr>
            <a:r>
              <a:rPr lang="nl-NL" sz="2000" dirty="0">
                <a:solidFill>
                  <a:schemeClr val="tx1"/>
                </a:solidFill>
                <a:latin typeface="Arial" panose="020B0604020202020204" pitchFamily="34" charset="0"/>
                <a:cs typeface="Arial" panose="020B0604020202020204" pitchFamily="34" charset="0"/>
              </a:rPr>
              <a:t>Gedrag			: Belasting en belastbaarheid</a:t>
            </a:r>
          </a:p>
        </p:txBody>
      </p:sp>
      <p:pic>
        <p:nvPicPr>
          <p:cNvPr id="2" name="Afbeelding 1" descr="Afbeelding met schermopname, Rechthoek&#10;&#10;Automatisch gegenereerde beschrijving">
            <a:extLst>
              <a:ext uri="{FF2B5EF4-FFF2-40B4-BE49-F238E27FC236}">
                <a16:creationId xmlns:a16="http://schemas.microsoft.com/office/drawing/2014/main" id="{28CF6864-C349-3E80-5EF0-C919957E754B}"/>
              </a:ext>
            </a:extLst>
          </p:cNvPr>
          <p:cNvPicPr>
            <a:picLocks noChangeAspect="1"/>
          </p:cNvPicPr>
          <p:nvPr/>
        </p:nvPicPr>
        <p:blipFill>
          <a:blip r:embed="rId3"/>
          <a:srcRect l="28694" b="51404"/>
          <a:stretch/>
        </p:blipFill>
        <p:spPr>
          <a:xfrm>
            <a:off x="0" y="1400379"/>
            <a:ext cx="5542224" cy="960857"/>
          </a:xfrm>
          <a:prstGeom prst="rect">
            <a:avLst/>
          </a:prstGeom>
        </p:spPr>
      </p:pic>
      <p:sp>
        <p:nvSpPr>
          <p:cNvPr id="3" name="Titel 1">
            <a:extLst>
              <a:ext uri="{FF2B5EF4-FFF2-40B4-BE49-F238E27FC236}">
                <a16:creationId xmlns:a16="http://schemas.microsoft.com/office/drawing/2014/main" id="{C4941816-53E3-0F3E-B0C3-D7B13753211C}"/>
              </a:ext>
            </a:extLst>
          </p:cNvPr>
          <p:cNvSpPr txBox="1">
            <a:spLocks/>
          </p:cNvSpPr>
          <p:nvPr/>
        </p:nvSpPr>
        <p:spPr>
          <a:xfrm>
            <a:off x="843169" y="1555380"/>
            <a:ext cx="6949109"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4000" dirty="0">
                <a:solidFill>
                  <a:schemeClr val="bg1"/>
                </a:solidFill>
                <a:latin typeface="Arial" panose="020B0604020202020204" pitchFamily="34" charset="0"/>
                <a:cs typeface="Arial" panose="020B0604020202020204" pitchFamily="34" charset="0"/>
              </a:rPr>
              <a:t>Wat kun je doen?</a:t>
            </a:r>
            <a:endParaRPr lang="nl-NL" sz="4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54529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28C57-23DA-267D-62AE-7290188A99E7}"/>
            </a:ext>
          </a:extLst>
        </p:cNvPr>
        <p:cNvGrpSpPr/>
        <p:nvPr/>
      </p:nvGrpSpPr>
      <p:grpSpPr>
        <a:xfrm>
          <a:off x="0" y="0"/>
          <a:ext cx="0" cy="0"/>
          <a:chOff x="0" y="0"/>
          <a:chExt cx="0" cy="0"/>
        </a:xfrm>
      </p:grpSpPr>
      <p:sp>
        <p:nvSpPr>
          <p:cNvPr id="6" name="Ondertitel 2">
            <a:extLst>
              <a:ext uri="{FF2B5EF4-FFF2-40B4-BE49-F238E27FC236}">
                <a16:creationId xmlns:a16="http://schemas.microsoft.com/office/drawing/2014/main" id="{37F12F8F-F7CE-38C4-4B16-CDAB43CD5768}"/>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bg1"/>
                </a:solidFill>
                <a:latin typeface="Arial" panose="020B0604020202020204" pitchFamily="34" charset="0"/>
                <a:cs typeface="Arial" panose="020B0604020202020204" pitchFamily="34" charset="0"/>
              </a:rPr>
              <a:t>Krijg jij het heen en weer? Ik werk veilig en gezond!</a:t>
            </a:r>
            <a:endParaRPr lang="nl-NL" b="1" dirty="0">
              <a:solidFill>
                <a:schemeClr val="bg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8D0DDAC1-F42B-26E7-3A87-F1946C05EFCC}"/>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900D7F1D-4ADE-2CB8-E9D6-E4B2DAD4C310}"/>
              </a:ext>
            </a:extLst>
          </p:cNvPr>
          <p:cNvSpPr txBox="1">
            <a:spLocks/>
          </p:cNvSpPr>
          <p:nvPr/>
        </p:nvSpPr>
        <p:spPr>
          <a:xfrm>
            <a:off x="843168" y="1712623"/>
            <a:ext cx="10789589" cy="521694"/>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buClr>
                <a:srgbClr val="E30613"/>
              </a:buClr>
            </a:pPr>
            <a:r>
              <a:rPr lang="nl-NL" sz="2000" dirty="0">
                <a:solidFill>
                  <a:schemeClr val="tx1"/>
                </a:solidFill>
                <a:latin typeface="Arial" panose="020B0604020202020204" pitchFamily="34" charset="0"/>
                <a:cs typeface="Arial" panose="020B0604020202020204" pitchFamily="34" charset="0"/>
              </a:rPr>
              <a:t>Wat kun je zelf doen? 10 tips!</a:t>
            </a:r>
          </a:p>
        </p:txBody>
      </p:sp>
      <p:sp>
        <p:nvSpPr>
          <p:cNvPr id="2" name="Titel 1">
            <a:extLst>
              <a:ext uri="{FF2B5EF4-FFF2-40B4-BE49-F238E27FC236}">
                <a16:creationId xmlns:a16="http://schemas.microsoft.com/office/drawing/2014/main" id="{8C108C68-D6C7-7F80-4862-2B208FC8803C}"/>
              </a:ext>
            </a:extLst>
          </p:cNvPr>
          <p:cNvSpPr txBox="1">
            <a:spLocks/>
          </p:cNvSpPr>
          <p:nvPr/>
        </p:nvSpPr>
        <p:spPr>
          <a:xfrm>
            <a:off x="848139" y="2292518"/>
            <a:ext cx="10500691" cy="3712455"/>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540000">
              <a:lnSpc>
                <a:spcPct val="100000"/>
              </a:lnSpc>
            </a:pPr>
            <a:r>
              <a:rPr lang="nl-NL" sz="2000" b="0" dirty="0">
                <a:solidFill>
                  <a:schemeClr val="tx1"/>
                </a:solidFill>
                <a:latin typeface="Arial" panose="020B0604020202020204" pitchFamily="34" charset="0"/>
                <a:cs typeface="Arial" panose="020B0604020202020204" pitchFamily="34" charset="0"/>
              </a:rPr>
              <a:t>1. 	Tillen moet je niet willen.</a:t>
            </a:r>
          </a:p>
          <a:p>
            <a:pPr algn="l" defTabSz="540000">
              <a:lnSpc>
                <a:spcPct val="100000"/>
              </a:lnSpc>
            </a:pPr>
            <a:r>
              <a:rPr lang="nl-NL" sz="2000" b="0" dirty="0">
                <a:solidFill>
                  <a:schemeClr val="tx1"/>
                </a:solidFill>
                <a:latin typeface="Arial" panose="020B0604020202020204" pitchFamily="34" charset="0"/>
                <a:cs typeface="Arial" panose="020B0604020202020204" pitchFamily="34" charset="0"/>
              </a:rPr>
              <a:t>2. 	Bedenk van tevoren wat het </a:t>
            </a:r>
            <a:r>
              <a:rPr lang="nl-NL" sz="2000" b="0">
                <a:solidFill>
                  <a:schemeClr val="tx1"/>
                </a:solidFill>
                <a:latin typeface="Arial" panose="020B0604020202020204" pitchFamily="34" charset="0"/>
                <a:cs typeface="Arial" panose="020B0604020202020204" pitchFamily="34" charset="0"/>
              </a:rPr>
              <a:t>gewicht is dat </a:t>
            </a:r>
            <a:r>
              <a:rPr lang="nl-NL" sz="2000" b="0" dirty="0">
                <a:solidFill>
                  <a:schemeClr val="tx1"/>
                </a:solidFill>
                <a:latin typeface="Arial" panose="020B0604020202020204" pitchFamily="34" charset="0"/>
                <a:cs typeface="Arial" panose="020B0604020202020204" pitchFamily="34" charset="0"/>
              </a:rPr>
              <a:t>je tilt.</a:t>
            </a:r>
          </a:p>
          <a:p>
            <a:pPr algn="l" defTabSz="540000">
              <a:lnSpc>
                <a:spcPct val="100000"/>
              </a:lnSpc>
            </a:pPr>
            <a:r>
              <a:rPr lang="nl-NL" sz="2000" b="0" dirty="0">
                <a:solidFill>
                  <a:schemeClr val="tx1"/>
                </a:solidFill>
                <a:latin typeface="Arial" panose="020B0604020202020204" pitchFamily="34" charset="0"/>
                <a:cs typeface="Arial" panose="020B0604020202020204" pitchFamily="34" charset="0"/>
              </a:rPr>
              <a:t>3. 	Verplaats producten zo min mogelijk lopend.</a:t>
            </a:r>
          </a:p>
          <a:p>
            <a:pPr algn="l" defTabSz="540000">
              <a:lnSpc>
                <a:spcPct val="100000"/>
              </a:lnSpc>
            </a:pPr>
            <a:r>
              <a:rPr lang="nl-NL" sz="2000" b="0" dirty="0">
                <a:solidFill>
                  <a:schemeClr val="tx1"/>
                </a:solidFill>
                <a:latin typeface="Arial" panose="020B0604020202020204" pitchFamily="34" charset="0"/>
                <a:cs typeface="Arial" panose="020B0604020202020204" pitchFamily="34" charset="0"/>
              </a:rPr>
              <a:t>4. 	Zorg voor voldoende afwisseling van werkzaamheden.</a:t>
            </a:r>
          </a:p>
          <a:p>
            <a:pPr algn="l" defTabSz="540000">
              <a:lnSpc>
                <a:spcPct val="100000"/>
              </a:lnSpc>
            </a:pPr>
            <a:r>
              <a:rPr lang="nl-NL" sz="2000" b="0" dirty="0">
                <a:solidFill>
                  <a:schemeClr val="tx1"/>
                </a:solidFill>
                <a:latin typeface="Arial" panose="020B0604020202020204" pitchFamily="34" charset="0"/>
                <a:cs typeface="Arial" panose="020B0604020202020204" pitchFamily="34" charset="0"/>
              </a:rPr>
              <a:t>5. 	Maak gebruik van hulpmiddelen.</a:t>
            </a:r>
          </a:p>
          <a:p>
            <a:pPr algn="l" defTabSz="540000">
              <a:lnSpc>
                <a:spcPct val="100000"/>
              </a:lnSpc>
            </a:pPr>
            <a:r>
              <a:rPr lang="nl-NL" sz="2000" b="0" dirty="0">
                <a:solidFill>
                  <a:schemeClr val="tx1"/>
                </a:solidFill>
                <a:latin typeface="Arial" panose="020B0604020202020204" pitchFamily="34" charset="0"/>
                <a:cs typeface="Arial" panose="020B0604020202020204" pitchFamily="34" charset="0"/>
              </a:rPr>
              <a:t>6. 	Houd je rug zoveel mogelijk recht.</a:t>
            </a:r>
          </a:p>
          <a:p>
            <a:pPr algn="l" defTabSz="540000">
              <a:lnSpc>
                <a:spcPct val="100000"/>
              </a:lnSpc>
            </a:pPr>
            <a:r>
              <a:rPr lang="nl-NL" sz="2000" b="0" dirty="0">
                <a:solidFill>
                  <a:schemeClr val="tx1"/>
                </a:solidFill>
                <a:latin typeface="Arial" panose="020B0604020202020204" pitchFamily="34" charset="0"/>
                <a:cs typeface="Arial" panose="020B0604020202020204" pitchFamily="34" charset="0"/>
              </a:rPr>
              <a:t>7. 	Zorg dat materialen zoveel mogelijk op grijphoogte liggen en niet op de vloer.</a:t>
            </a:r>
          </a:p>
          <a:p>
            <a:pPr algn="l" defTabSz="540000">
              <a:lnSpc>
                <a:spcPct val="100000"/>
              </a:lnSpc>
            </a:pPr>
            <a:r>
              <a:rPr lang="nl-NL" sz="2000" b="0" dirty="0">
                <a:solidFill>
                  <a:schemeClr val="tx1"/>
                </a:solidFill>
                <a:latin typeface="Arial" panose="020B0604020202020204" pitchFamily="34" charset="0"/>
                <a:cs typeface="Arial" panose="020B0604020202020204" pitchFamily="34" charset="0"/>
              </a:rPr>
              <a:t>8. 	Praat met elkaar over fysieke belasting.</a:t>
            </a:r>
          </a:p>
          <a:p>
            <a:pPr algn="l" defTabSz="540000">
              <a:lnSpc>
                <a:spcPct val="100000"/>
              </a:lnSpc>
            </a:pPr>
            <a:r>
              <a:rPr lang="nl-NL" sz="2000" b="0" dirty="0">
                <a:solidFill>
                  <a:schemeClr val="tx1"/>
                </a:solidFill>
                <a:latin typeface="Arial" panose="020B0604020202020204" pitchFamily="34" charset="0"/>
                <a:cs typeface="Arial" panose="020B0604020202020204" pitchFamily="34" charset="0"/>
              </a:rPr>
              <a:t>9. 	Zoek samen naar geschikte oplossingen. </a:t>
            </a:r>
          </a:p>
          <a:p>
            <a:pPr algn="l" defTabSz="540000">
              <a:lnSpc>
                <a:spcPct val="100000"/>
              </a:lnSpc>
            </a:pPr>
            <a:r>
              <a:rPr lang="nl-NL" sz="2000" b="0" dirty="0">
                <a:solidFill>
                  <a:schemeClr val="tx1"/>
                </a:solidFill>
                <a:latin typeface="Arial" panose="020B0604020202020204" pitchFamily="34" charset="0"/>
                <a:cs typeface="Arial" panose="020B0604020202020204" pitchFamily="34" charset="0"/>
              </a:rPr>
              <a:t>10.	Zorg voor voldoende rust en neem signalen van je lijf serieus.</a:t>
            </a:r>
          </a:p>
          <a:p>
            <a:pPr algn="l" defTabSz="540000">
              <a:lnSpc>
                <a:spcPct val="100000"/>
              </a:lnSpc>
            </a:pPr>
            <a:endParaRPr lang="nl-NL" sz="2000" b="0" dirty="0">
              <a:solidFill>
                <a:schemeClr val="tx1"/>
              </a:solidFill>
              <a:latin typeface="Arial" panose="020B0604020202020204" pitchFamily="34" charset="0"/>
              <a:cs typeface="Arial" panose="020B0604020202020204" pitchFamily="34" charset="0"/>
            </a:endParaRPr>
          </a:p>
          <a:p>
            <a:pPr algn="l" defTabSz="540000">
              <a:lnSpc>
                <a:spcPct val="100000"/>
              </a:lnSpc>
            </a:pPr>
            <a:r>
              <a:rPr lang="nl-NL" sz="2000" b="0" dirty="0">
                <a:solidFill>
                  <a:schemeClr val="tx1"/>
                </a:solidFill>
                <a:latin typeface="Arial" panose="020B0604020202020204" pitchFamily="34" charset="0"/>
                <a:cs typeface="Arial" panose="020B0604020202020204" pitchFamily="34" charset="0"/>
              </a:rPr>
              <a:t>Doe de </a:t>
            </a:r>
            <a:r>
              <a:rPr lang="nl-NL" sz="2000" dirty="0">
                <a:solidFill>
                  <a:schemeClr val="tx1"/>
                </a:solidFill>
                <a:latin typeface="Arial" panose="020B0604020202020204" pitchFamily="34" charset="0"/>
                <a:cs typeface="Arial" panose="020B0604020202020204" pitchFamily="34" charset="0"/>
              </a:rPr>
              <a:t>Verbetercheck Fysieke belasting </a:t>
            </a:r>
            <a:r>
              <a:rPr lang="nl-NL" sz="2000" b="0" dirty="0">
                <a:solidFill>
                  <a:schemeClr val="tx1"/>
                </a:solidFill>
                <a:latin typeface="Arial" panose="020B0604020202020204" pitchFamily="34" charset="0"/>
                <a:cs typeface="Arial" panose="020B0604020202020204" pitchFamily="34" charset="0"/>
              </a:rPr>
              <a:t>op </a:t>
            </a:r>
            <a:r>
              <a:rPr lang="nl-NL" sz="2000" dirty="0">
                <a:solidFill>
                  <a:schemeClr val="tx1"/>
                </a:solidFill>
                <a:latin typeface="Arial" panose="020B0604020202020204" pitchFamily="34" charset="0"/>
                <a:cs typeface="Arial" panose="020B0604020202020204" pitchFamily="34" charset="0"/>
              </a:rPr>
              <a:t>www.5xbeter.nl</a:t>
            </a:r>
            <a:r>
              <a:rPr lang="nl-NL" sz="2000" b="0" dirty="0">
                <a:solidFill>
                  <a:schemeClr val="tx1"/>
                </a:solidFill>
                <a:latin typeface="Arial" panose="020B0604020202020204" pitchFamily="34" charset="0"/>
                <a:cs typeface="Arial" panose="020B0604020202020204" pitchFamily="34" charset="0"/>
              </a:rPr>
              <a:t>!</a:t>
            </a:r>
          </a:p>
          <a:p>
            <a:pPr algn="l" defTabSz="540000">
              <a:lnSpc>
                <a:spcPct val="100000"/>
              </a:lnSpc>
            </a:pPr>
            <a:r>
              <a:rPr lang="nl-NL" sz="2000" b="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550243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zwart-wit&#10;&#10;Beschrijving automatisch gegenereerd met lage betrouwbaarheid">
            <a:extLst>
              <a:ext uri="{FF2B5EF4-FFF2-40B4-BE49-F238E27FC236}">
                <a16:creationId xmlns:a16="http://schemas.microsoft.com/office/drawing/2014/main" id="{B56AF795-3465-B431-03B6-9A7BFA01D6C4}"/>
              </a:ext>
            </a:extLst>
          </p:cNvPr>
          <p:cNvPicPr>
            <a:picLocks noChangeAspect="1"/>
          </p:cNvPicPr>
          <p:nvPr/>
        </p:nvPicPr>
        <p:blipFill>
          <a:blip r:embed="rId3"/>
          <a:srcRect t="2320" b="8431"/>
          <a:stretch/>
        </p:blipFill>
        <p:spPr>
          <a:xfrm>
            <a:off x="838200" y="1138990"/>
            <a:ext cx="10505661" cy="4990878"/>
          </a:xfrm>
          <a:prstGeom prst="rect">
            <a:avLst/>
          </a:prstGeom>
        </p:spPr>
      </p:pic>
      <p:sp>
        <p:nvSpPr>
          <p:cNvPr id="5" name="Ondertitel 2">
            <a:extLst>
              <a:ext uri="{FF2B5EF4-FFF2-40B4-BE49-F238E27FC236}">
                <a16:creationId xmlns:a16="http://schemas.microsoft.com/office/drawing/2014/main" id="{64993ED8-B6F3-0993-641F-FED39C1D4F49}"/>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info@5xbeter.nl</a:t>
            </a:r>
            <a:r>
              <a:rPr lang="nl-NL" b="1" dirty="0">
                <a:solidFill>
                  <a:schemeClr val="bg1"/>
                </a:solidFill>
                <a:latin typeface="Arial" panose="020B0604020202020204" pitchFamily="34" charset="0"/>
                <a:cs typeface="Arial" panose="020B0604020202020204" pitchFamily="34" charset="0"/>
              </a:rPr>
              <a:t>   |   </a:t>
            </a:r>
            <a:r>
              <a:rPr lang="nl-NL" b="1"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www.5xbeter.nl</a:t>
            </a:r>
            <a:endParaRPr lang="nl-NL" b="1" dirty="0">
              <a:solidFill>
                <a:schemeClr val="bg1"/>
              </a:solidFill>
              <a:latin typeface="Arial" panose="020B0604020202020204" pitchFamily="34" charset="0"/>
              <a:cs typeface="Arial" panose="020B0604020202020204" pitchFamily="34" charset="0"/>
            </a:endParaRPr>
          </a:p>
          <a:p>
            <a:pPr marL="0" indent="0">
              <a:buNone/>
            </a:pPr>
            <a:endParaRPr lang="nl-NL" b="1" dirty="0">
              <a:solidFill>
                <a:schemeClr val="bg1"/>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23C6C116-13C2-A6CE-BA1B-542A51DBB7A1}"/>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Gevaarlijke stoffen</a:t>
            </a:r>
            <a:endParaRPr lang="nl-NL" dirty="0">
              <a:latin typeface="Arial" panose="020B0604020202020204" pitchFamily="34" charset="0"/>
              <a:cs typeface="Arial" panose="020B0604020202020204" pitchFamily="34" charset="0"/>
            </a:endParaRPr>
          </a:p>
        </p:txBody>
      </p:sp>
      <p:pic>
        <p:nvPicPr>
          <p:cNvPr id="7" name="Afbeelding 6" descr="Afbeelding met schermopname, Rechthoek&#10;&#10;Automatisch gegenereerde beschrijving">
            <a:extLst>
              <a:ext uri="{FF2B5EF4-FFF2-40B4-BE49-F238E27FC236}">
                <a16:creationId xmlns:a16="http://schemas.microsoft.com/office/drawing/2014/main" id="{D53C3E2C-39F1-BC02-532B-646F83712A52}"/>
              </a:ext>
            </a:extLst>
          </p:cNvPr>
          <p:cNvPicPr>
            <a:picLocks noChangeAspect="1"/>
          </p:cNvPicPr>
          <p:nvPr/>
        </p:nvPicPr>
        <p:blipFill>
          <a:blip r:embed="rId6"/>
          <a:srcRect l="54022" b="51404"/>
          <a:stretch/>
        </p:blipFill>
        <p:spPr>
          <a:xfrm>
            <a:off x="0" y="1407413"/>
            <a:ext cx="3573640" cy="960857"/>
          </a:xfrm>
          <a:prstGeom prst="rect">
            <a:avLst/>
          </a:prstGeom>
        </p:spPr>
      </p:pic>
      <p:sp>
        <p:nvSpPr>
          <p:cNvPr id="8" name="Titel 1">
            <a:extLst>
              <a:ext uri="{FF2B5EF4-FFF2-40B4-BE49-F238E27FC236}">
                <a16:creationId xmlns:a16="http://schemas.microsoft.com/office/drawing/2014/main" id="{58A1D01D-5FD0-C8C8-AC4F-42CCDBCEF6B5}"/>
              </a:ext>
            </a:extLst>
          </p:cNvPr>
          <p:cNvSpPr txBox="1">
            <a:spLocks/>
          </p:cNvSpPr>
          <p:nvPr/>
        </p:nvSpPr>
        <p:spPr>
          <a:xfrm>
            <a:off x="843169" y="1555380"/>
            <a:ext cx="6949109"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4000" dirty="0">
                <a:solidFill>
                  <a:schemeClr val="bg1"/>
                </a:solidFill>
                <a:latin typeface="Arial" panose="020B0604020202020204" pitchFamily="34" charset="0"/>
                <a:cs typeface="Arial" panose="020B0604020202020204" pitchFamily="34" charset="0"/>
              </a:rPr>
              <a:t>Vragen?</a:t>
            </a:r>
            <a:endParaRPr lang="nl-NL" sz="4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10600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47736-155C-7CEE-F470-3AEF91EC0EC9}"/>
            </a:ext>
          </a:extLst>
        </p:cNvPr>
        <p:cNvGrpSpPr/>
        <p:nvPr/>
      </p:nvGrpSpPr>
      <p:grpSpPr>
        <a:xfrm>
          <a:off x="0" y="0"/>
          <a:ext cx="0" cy="0"/>
          <a:chOff x="0" y="0"/>
          <a:chExt cx="0" cy="0"/>
        </a:xfrm>
      </p:grpSpPr>
      <p:sp>
        <p:nvSpPr>
          <p:cNvPr id="6" name="Ondertitel 2">
            <a:extLst>
              <a:ext uri="{FF2B5EF4-FFF2-40B4-BE49-F238E27FC236}">
                <a16:creationId xmlns:a16="http://schemas.microsoft.com/office/drawing/2014/main" id="{0E5BB89C-0580-5871-D2F8-B4C56456CEF8}"/>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info@5xbeter.nl</a:t>
            </a:r>
            <a:r>
              <a:rPr lang="nl-NL" b="1" dirty="0">
                <a:solidFill>
                  <a:schemeClr val="bg1"/>
                </a:solidFill>
                <a:latin typeface="Arial" panose="020B0604020202020204" pitchFamily="34" charset="0"/>
                <a:cs typeface="Arial" panose="020B0604020202020204" pitchFamily="34" charset="0"/>
              </a:rPr>
              <a:t>   |   </a:t>
            </a:r>
            <a:r>
              <a:rPr lang="nl-NL" b="1"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www.5xbeter.nl</a:t>
            </a:r>
            <a:endParaRPr lang="nl-NL" b="1" dirty="0">
              <a:solidFill>
                <a:schemeClr val="bg1"/>
              </a:solidFill>
              <a:latin typeface="Arial" panose="020B0604020202020204" pitchFamily="34" charset="0"/>
              <a:cs typeface="Arial" panose="020B0604020202020204" pitchFamily="34" charset="0"/>
            </a:endParaRPr>
          </a:p>
          <a:p>
            <a:pPr marL="0" indent="0">
              <a:buNone/>
            </a:pPr>
            <a:endParaRPr lang="nl-NL" b="1" dirty="0">
              <a:solidFill>
                <a:schemeClr val="bg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7BD2D58D-27DB-9BAF-8F64-D00FA1A3187D}"/>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pic>
        <p:nvPicPr>
          <p:cNvPr id="3" name="Afbeelding 2" descr="Afbeelding met schermopname, Rechthoek&#10;&#10;Automatisch gegenereerde beschrijving">
            <a:extLst>
              <a:ext uri="{FF2B5EF4-FFF2-40B4-BE49-F238E27FC236}">
                <a16:creationId xmlns:a16="http://schemas.microsoft.com/office/drawing/2014/main" id="{4FC31023-30A4-C5F0-C4CA-7B575F85BC47}"/>
              </a:ext>
            </a:extLst>
          </p:cNvPr>
          <p:cNvPicPr>
            <a:picLocks noChangeAspect="1"/>
          </p:cNvPicPr>
          <p:nvPr/>
        </p:nvPicPr>
        <p:blipFill>
          <a:blip r:embed="rId4"/>
          <a:srcRect l="39742" b="51404"/>
          <a:stretch/>
        </p:blipFill>
        <p:spPr>
          <a:xfrm>
            <a:off x="0" y="1400379"/>
            <a:ext cx="4683484" cy="960857"/>
          </a:xfrm>
          <a:prstGeom prst="rect">
            <a:avLst/>
          </a:prstGeom>
        </p:spPr>
      </p:pic>
      <p:sp>
        <p:nvSpPr>
          <p:cNvPr id="4" name="Titel 1">
            <a:extLst>
              <a:ext uri="{FF2B5EF4-FFF2-40B4-BE49-F238E27FC236}">
                <a16:creationId xmlns:a16="http://schemas.microsoft.com/office/drawing/2014/main" id="{B85874DE-444D-FE16-F32D-67262585BD22}"/>
              </a:ext>
            </a:extLst>
          </p:cNvPr>
          <p:cNvSpPr txBox="1">
            <a:spLocks/>
          </p:cNvSpPr>
          <p:nvPr/>
        </p:nvSpPr>
        <p:spPr>
          <a:xfrm>
            <a:off x="843169" y="1555380"/>
            <a:ext cx="6949109"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4000" dirty="0">
                <a:solidFill>
                  <a:schemeClr val="bg1"/>
                </a:solidFill>
                <a:latin typeface="Arial" panose="020B0604020202020204" pitchFamily="34" charset="0"/>
                <a:cs typeface="Arial" panose="020B0604020202020204" pitchFamily="34" charset="0"/>
              </a:rPr>
              <a:t>Hulp nodig?</a:t>
            </a:r>
            <a:endParaRPr lang="nl-NL" sz="4000" b="0" dirty="0">
              <a:solidFill>
                <a:schemeClr val="bg1"/>
              </a:solidFill>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D22E3B8A-E27D-9D84-0134-61C10E815885}"/>
              </a:ext>
            </a:extLst>
          </p:cNvPr>
          <p:cNvSpPr txBox="1">
            <a:spLocks/>
          </p:cNvSpPr>
          <p:nvPr/>
        </p:nvSpPr>
        <p:spPr>
          <a:xfrm>
            <a:off x="848139" y="2667002"/>
            <a:ext cx="10434762"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Bespreek het met je leidinggevende of neem contact op met de preventiemedewerker.</a:t>
            </a:r>
            <a:endParaRPr lang="nl-NL" sz="2000" dirty="0">
              <a:solidFill>
                <a:schemeClr val="tx1"/>
              </a:solidFill>
              <a:latin typeface="Arial" panose="020B0604020202020204" pitchFamily="34" charset="0"/>
              <a:cs typeface="Arial" panose="020B0604020202020204" pitchFamily="34" charset="0"/>
            </a:endParaRPr>
          </a:p>
        </p:txBody>
      </p:sp>
      <p:sp>
        <p:nvSpPr>
          <p:cNvPr id="8" name="Titel 1">
            <a:extLst>
              <a:ext uri="{FF2B5EF4-FFF2-40B4-BE49-F238E27FC236}">
                <a16:creationId xmlns:a16="http://schemas.microsoft.com/office/drawing/2014/main" id="{3DA68C73-FF00-54CD-FCFC-579620CB3A2E}"/>
              </a:ext>
            </a:extLst>
          </p:cNvPr>
          <p:cNvSpPr txBox="1">
            <a:spLocks/>
          </p:cNvSpPr>
          <p:nvPr/>
        </p:nvSpPr>
        <p:spPr>
          <a:xfrm>
            <a:off x="848138" y="3486115"/>
            <a:ext cx="10053099" cy="154706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defTabSz="360000">
              <a:lnSpc>
                <a:spcPct val="150000"/>
              </a:lnSpc>
              <a:buClr>
                <a:srgbClr val="E30613"/>
              </a:buClr>
            </a:pPr>
            <a:r>
              <a:rPr lang="nl-NL" sz="2000" b="0" dirty="0">
                <a:solidFill>
                  <a:schemeClr val="tx1"/>
                </a:solidFill>
                <a:latin typeface="Arial" panose="020B0604020202020204" pitchFamily="34" charset="0"/>
                <a:cs typeface="Arial" panose="020B0604020202020204" pitchFamily="34" charset="0"/>
              </a:rPr>
              <a:t>Raadpleeg een Verbetercoach van 5xbeter: </a:t>
            </a:r>
            <a:r>
              <a:rPr lang="nl-NL" sz="2000" u="sn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www.5xbeter.nl</a:t>
            </a:r>
            <a:endParaRPr lang="nl-NL" sz="2000" u="sng" dirty="0">
              <a:solidFill>
                <a:schemeClr val="tx1"/>
              </a:solidFill>
              <a:latin typeface="Arial" panose="020B0604020202020204" pitchFamily="34" charset="0"/>
              <a:cs typeface="Arial" panose="020B0604020202020204" pitchFamily="34" charset="0"/>
            </a:endParaRPr>
          </a:p>
          <a:p>
            <a:pPr defTabSz="360000">
              <a:lnSpc>
                <a:spcPct val="150000"/>
              </a:lnSpc>
              <a:buClr>
                <a:srgbClr val="E30613"/>
              </a:buClr>
            </a:pPr>
            <a:r>
              <a:rPr lang="nl-NL" sz="2000" b="0" dirty="0">
                <a:solidFill>
                  <a:schemeClr val="tx1"/>
                </a:solidFill>
                <a:latin typeface="Arial" panose="020B0604020202020204" pitchFamily="34" charset="0"/>
                <a:cs typeface="Arial" panose="020B0604020202020204" pitchFamily="34" charset="0"/>
              </a:rPr>
              <a:t>Of bel de </a:t>
            </a:r>
            <a:r>
              <a:rPr lang="nl-NL" sz="2000" dirty="0">
                <a:solidFill>
                  <a:srgbClr val="E30613"/>
                </a:solidFill>
                <a:latin typeface="Arial" panose="020B0604020202020204" pitchFamily="34" charset="0"/>
                <a:cs typeface="Arial" panose="020B0604020202020204" pitchFamily="34" charset="0"/>
              </a:rPr>
              <a:t>GRATIS</a:t>
            </a:r>
            <a:r>
              <a:rPr lang="nl-NL" sz="2000" dirty="0">
                <a:solidFill>
                  <a:schemeClr val="tx1"/>
                </a:solidFill>
                <a:latin typeface="Arial" panose="020B0604020202020204" pitchFamily="34" charset="0"/>
                <a:cs typeface="Arial" panose="020B0604020202020204" pitchFamily="34" charset="0"/>
              </a:rPr>
              <a:t> Verbeterlijn: 0800 – 55 55 005</a:t>
            </a:r>
            <a:endParaRPr lang="nl-NL"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0341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3B515-597D-A776-1277-A2B38954108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3108206-F1D3-354D-56BE-A1FBC234259E}"/>
              </a:ext>
            </a:extLst>
          </p:cNvPr>
          <p:cNvSpPr>
            <a:spLocks noGrp="1"/>
          </p:cNvSpPr>
          <p:nvPr>
            <p:ph type="ctrTitle"/>
          </p:nvPr>
        </p:nvSpPr>
        <p:spPr>
          <a:xfrm>
            <a:off x="848139" y="1668379"/>
            <a:ext cx="4758577" cy="649705"/>
          </a:xfrm>
        </p:spPr>
        <p:txBody>
          <a:bodyPr>
            <a:normAutofit/>
          </a:bodyPr>
          <a:lstStyle/>
          <a:p>
            <a:pPr algn="l"/>
            <a:r>
              <a:rPr lang="nl-NL" sz="2000" dirty="0">
                <a:solidFill>
                  <a:schemeClr val="tx1"/>
                </a:solidFill>
                <a:latin typeface="Arial" panose="020B0604020202020204" pitchFamily="34" charset="0"/>
                <a:cs typeface="Arial" panose="020B0604020202020204" pitchFamily="34" charset="0"/>
              </a:rPr>
              <a:t>Welke signalen kunnen wijzen op lichamelijke overbelasting?</a:t>
            </a:r>
            <a:endParaRPr lang="nl-NL" sz="2000" b="0" dirty="0">
              <a:solidFill>
                <a:schemeClr val="tx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4BC24FED-CBDB-B5D1-D300-0D3B59125D11}"/>
              </a:ext>
            </a:extLst>
          </p:cNvPr>
          <p:cNvSpPr>
            <a:spLocks noGrp="1"/>
          </p:cNvSpPr>
          <p:nvPr>
            <p:ph type="subTitle" idx="1"/>
          </p:nvPr>
        </p:nvSpPr>
        <p:spPr>
          <a:xfrm>
            <a:off x="848139" y="6456947"/>
            <a:ext cx="8159503" cy="288758"/>
          </a:xfrm>
        </p:spPr>
        <p:txBody>
          <a:bodyPr/>
          <a:lstStyle/>
          <a:p>
            <a:pPr algn="l"/>
            <a:r>
              <a:rPr lang="nl-NL" b="1" dirty="0">
                <a:solidFill>
                  <a:schemeClr val="bg1"/>
                </a:solidFill>
                <a:latin typeface="Arial" panose="020B0604020202020204" pitchFamily="34" charset="0"/>
                <a:cs typeface="Arial" panose="020B0604020202020204" pitchFamily="34" charset="0"/>
              </a:rPr>
              <a:t>Wring jij je in rare bochten? Ik werk veilig en gezond!</a:t>
            </a:r>
          </a:p>
        </p:txBody>
      </p:sp>
      <p:sp>
        <p:nvSpPr>
          <p:cNvPr id="4" name="Titel 1">
            <a:extLst>
              <a:ext uri="{FF2B5EF4-FFF2-40B4-BE49-F238E27FC236}">
                <a16:creationId xmlns:a16="http://schemas.microsoft.com/office/drawing/2014/main" id="{DC59BEC8-1D59-01BB-FCFC-C8B7BD5F1E76}"/>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B3BAF4BA-14BD-C91D-57D7-F8475199EAF1}"/>
              </a:ext>
            </a:extLst>
          </p:cNvPr>
          <p:cNvSpPr txBox="1">
            <a:spLocks/>
          </p:cNvSpPr>
          <p:nvPr/>
        </p:nvSpPr>
        <p:spPr>
          <a:xfrm>
            <a:off x="848139" y="2667002"/>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1.	Zeurende (rug-)pijn</a:t>
            </a:r>
          </a:p>
        </p:txBody>
      </p:sp>
      <p:sp>
        <p:nvSpPr>
          <p:cNvPr id="11" name="Titel 1">
            <a:extLst>
              <a:ext uri="{FF2B5EF4-FFF2-40B4-BE49-F238E27FC236}">
                <a16:creationId xmlns:a16="http://schemas.microsoft.com/office/drawing/2014/main" id="{F7B24A09-7016-8334-1346-090E5AECED06}"/>
              </a:ext>
            </a:extLst>
          </p:cNvPr>
          <p:cNvSpPr txBox="1">
            <a:spLocks/>
          </p:cNvSpPr>
          <p:nvPr/>
        </p:nvSpPr>
        <p:spPr>
          <a:xfrm>
            <a:off x="848139" y="3268581"/>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2.	Peesontsteking</a:t>
            </a:r>
          </a:p>
        </p:txBody>
      </p:sp>
      <p:sp>
        <p:nvSpPr>
          <p:cNvPr id="12" name="Titel 1">
            <a:extLst>
              <a:ext uri="{FF2B5EF4-FFF2-40B4-BE49-F238E27FC236}">
                <a16:creationId xmlns:a16="http://schemas.microsoft.com/office/drawing/2014/main" id="{956BA611-DD20-DF6C-E036-8EADF7612636}"/>
              </a:ext>
            </a:extLst>
          </p:cNvPr>
          <p:cNvSpPr txBox="1">
            <a:spLocks/>
          </p:cNvSpPr>
          <p:nvPr/>
        </p:nvSpPr>
        <p:spPr>
          <a:xfrm>
            <a:off x="848139" y="3830054"/>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3.	Hernia</a:t>
            </a:r>
          </a:p>
        </p:txBody>
      </p:sp>
      <p:sp>
        <p:nvSpPr>
          <p:cNvPr id="13" name="Titel 1">
            <a:extLst>
              <a:ext uri="{FF2B5EF4-FFF2-40B4-BE49-F238E27FC236}">
                <a16:creationId xmlns:a16="http://schemas.microsoft.com/office/drawing/2014/main" id="{6CF6E5EF-F07B-8ED9-FAE5-AC00DD431B63}"/>
              </a:ext>
            </a:extLst>
          </p:cNvPr>
          <p:cNvSpPr txBox="1">
            <a:spLocks/>
          </p:cNvSpPr>
          <p:nvPr/>
        </p:nvSpPr>
        <p:spPr>
          <a:xfrm>
            <a:off x="848139" y="4431633"/>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4.	Op alle bovenstaande manieren</a:t>
            </a:r>
          </a:p>
        </p:txBody>
      </p:sp>
      <p:pic>
        <p:nvPicPr>
          <p:cNvPr id="15" name="Afbeelding 14" descr="Afbeelding met kleding, persoon, jeans, Broek&#10;&#10;Automatisch gegenereerde beschrijving">
            <a:extLst>
              <a:ext uri="{FF2B5EF4-FFF2-40B4-BE49-F238E27FC236}">
                <a16:creationId xmlns:a16="http://schemas.microsoft.com/office/drawing/2014/main" id="{AFC64AB0-9542-7AB4-255E-842579A58285}"/>
              </a:ext>
            </a:extLst>
          </p:cNvPr>
          <p:cNvPicPr>
            <a:picLocks noChangeAspect="1"/>
          </p:cNvPicPr>
          <p:nvPr/>
        </p:nvPicPr>
        <p:blipFill>
          <a:blip r:embed="rId3"/>
          <a:srcRect l="5219" t="2117" r="11275" b="2990"/>
          <a:stretch/>
        </p:blipFill>
        <p:spPr>
          <a:xfrm>
            <a:off x="7066840" y="1074821"/>
            <a:ext cx="2983538" cy="5081338"/>
          </a:xfrm>
          <a:prstGeom prst="rect">
            <a:avLst/>
          </a:prstGeom>
        </p:spPr>
      </p:pic>
    </p:spTree>
    <p:extLst>
      <p:ext uri="{BB962C8B-B14F-4D97-AF65-F5344CB8AC3E}">
        <p14:creationId xmlns:p14="http://schemas.microsoft.com/office/powerpoint/2010/main" val="399912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20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grpId="0" nodeType="afterEffect">
                                  <p:stCondLst>
                                    <p:cond delay="200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D20E1-9D6D-7977-8F11-45AF5EE3C62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BCC2D54-BE51-4FC1-10DB-3F54857C7DD7}"/>
              </a:ext>
            </a:extLst>
          </p:cNvPr>
          <p:cNvSpPr>
            <a:spLocks noGrp="1"/>
          </p:cNvSpPr>
          <p:nvPr>
            <p:ph type="ctrTitle"/>
          </p:nvPr>
        </p:nvSpPr>
        <p:spPr>
          <a:xfrm>
            <a:off x="848139" y="1668379"/>
            <a:ext cx="4758577" cy="513347"/>
          </a:xfrm>
        </p:spPr>
        <p:txBody>
          <a:bodyPr>
            <a:normAutofit/>
          </a:bodyPr>
          <a:lstStyle/>
          <a:p>
            <a:pPr algn="l"/>
            <a:r>
              <a:rPr lang="nl-NL" sz="2000" dirty="0">
                <a:solidFill>
                  <a:schemeClr val="tx1"/>
                </a:solidFill>
                <a:latin typeface="Arial" panose="020B0604020202020204" pitchFamily="34" charset="0"/>
                <a:cs typeface="Arial" panose="020B0604020202020204" pitchFamily="34" charset="0"/>
              </a:rPr>
              <a:t>Fysieke belasting: de risico’s</a:t>
            </a:r>
            <a:endParaRPr lang="nl-NL" sz="2000" b="0" dirty="0">
              <a:solidFill>
                <a:schemeClr val="tx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5E0CD9DB-68E1-7002-92CD-CAF1B5A16DF3}"/>
              </a:ext>
            </a:extLst>
          </p:cNvPr>
          <p:cNvSpPr>
            <a:spLocks noGrp="1"/>
          </p:cNvSpPr>
          <p:nvPr>
            <p:ph type="subTitle" idx="1"/>
          </p:nvPr>
        </p:nvSpPr>
        <p:spPr>
          <a:xfrm>
            <a:off x="848139" y="6456947"/>
            <a:ext cx="8159503" cy="288758"/>
          </a:xfrm>
        </p:spPr>
        <p:txBody>
          <a:bodyPr/>
          <a:lstStyle/>
          <a:p>
            <a:pPr algn="l"/>
            <a:r>
              <a:rPr lang="nl-NL" b="1" dirty="0">
                <a:solidFill>
                  <a:schemeClr val="bg1"/>
                </a:solidFill>
                <a:latin typeface="Arial" panose="020B0604020202020204" pitchFamily="34" charset="0"/>
                <a:cs typeface="Arial" panose="020B0604020202020204" pitchFamily="34" charset="0"/>
              </a:rPr>
              <a:t>Til jij er zwaar aan? Ik werk veilig en gezond!</a:t>
            </a:r>
          </a:p>
        </p:txBody>
      </p:sp>
      <p:sp>
        <p:nvSpPr>
          <p:cNvPr id="4" name="Titel 1">
            <a:extLst>
              <a:ext uri="{FF2B5EF4-FFF2-40B4-BE49-F238E27FC236}">
                <a16:creationId xmlns:a16="http://schemas.microsoft.com/office/drawing/2014/main" id="{F3F3E9A0-8FD6-D0E8-E972-CE1F38C62584}"/>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B455206D-DE6B-E73F-6C53-4488AB5B74F1}"/>
              </a:ext>
            </a:extLst>
          </p:cNvPr>
          <p:cNvSpPr txBox="1">
            <a:spLocks/>
          </p:cNvSpPr>
          <p:nvPr/>
        </p:nvSpPr>
        <p:spPr>
          <a:xfrm>
            <a:off x="843169" y="2120443"/>
            <a:ext cx="5151608" cy="185286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lnSpc>
                <a:spcPct val="12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Lichamelijke klachten</a:t>
            </a:r>
          </a:p>
          <a:p>
            <a:pPr marL="800100" lvl="1" indent="-342900" defTabSz="360000">
              <a:lnSpc>
                <a:spcPct val="120000"/>
              </a:lnSpc>
              <a:buClr>
                <a:srgbClr val="0086CD"/>
              </a:buClr>
              <a:buFont typeface="Arial" panose="020B0604020202020204" pitchFamily="34" charset="0"/>
              <a:buChar char="•"/>
            </a:pPr>
            <a:r>
              <a:rPr lang="nl-NL" sz="1400" dirty="0">
                <a:latin typeface="Arial" panose="020B0604020202020204" pitchFamily="34" charset="0"/>
                <a:cs typeface="Arial" panose="020B0604020202020204" pitchFamily="34" charset="0"/>
              </a:rPr>
              <a:t>Rug</a:t>
            </a:r>
          </a:p>
          <a:p>
            <a:pPr marL="800100" lvl="1" indent="-342900" defTabSz="360000">
              <a:lnSpc>
                <a:spcPct val="120000"/>
              </a:lnSpc>
              <a:buClr>
                <a:srgbClr val="0086CD"/>
              </a:buClr>
              <a:buFont typeface="Arial" panose="020B0604020202020204" pitchFamily="34" charset="0"/>
              <a:buChar char="•"/>
            </a:pPr>
            <a:r>
              <a:rPr lang="nl-NL" sz="1400" b="0" dirty="0">
                <a:solidFill>
                  <a:schemeClr val="tx1"/>
                </a:solidFill>
                <a:latin typeface="Arial" panose="020B0604020202020204" pitchFamily="34" charset="0"/>
                <a:cs typeface="Arial" panose="020B0604020202020204" pitchFamily="34" charset="0"/>
              </a:rPr>
              <a:t>Schouders</a:t>
            </a:r>
          </a:p>
          <a:p>
            <a:pPr marL="800100" lvl="1" indent="-342900" defTabSz="360000">
              <a:lnSpc>
                <a:spcPct val="120000"/>
              </a:lnSpc>
              <a:buClr>
                <a:srgbClr val="0086CD"/>
              </a:buClr>
              <a:buFont typeface="Arial" panose="020B0604020202020204" pitchFamily="34" charset="0"/>
              <a:buChar char="•"/>
            </a:pPr>
            <a:r>
              <a:rPr lang="nl-NL" sz="1400" b="0" dirty="0">
                <a:solidFill>
                  <a:schemeClr val="tx1"/>
                </a:solidFill>
                <a:latin typeface="Arial" panose="020B0604020202020204" pitchFamily="34" charset="0"/>
                <a:cs typeface="Arial" panose="020B0604020202020204" pitchFamily="34" charset="0"/>
              </a:rPr>
              <a:t>Nek</a:t>
            </a:r>
          </a:p>
          <a:p>
            <a:pPr marL="800100" lvl="1" indent="-342900" defTabSz="360000">
              <a:lnSpc>
                <a:spcPct val="120000"/>
              </a:lnSpc>
              <a:buClr>
                <a:srgbClr val="0086CD"/>
              </a:buClr>
              <a:buFont typeface="Arial" panose="020B0604020202020204" pitchFamily="34" charset="0"/>
              <a:buChar char="•"/>
            </a:pPr>
            <a:r>
              <a:rPr lang="nl-NL" sz="1400" dirty="0">
                <a:latin typeface="Arial" panose="020B0604020202020204" pitchFamily="34" charset="0"/>
                <a:cs typeface="Arial" panose="020B0604020202020204" pitchFamily="34" charset="0"/>
              </a:rPr>
              <a:t>Heupen</a:t>
            </a:r>
          </a:p>
          <a:p>
            <a:pPr marL="800100" lvl="1" indent="-342900" defTabSz="360000">
              <a:lnSpc>
                <a:spcPct val="120000"/>
              </a:lnSpc>
              <a:buClr>
                <a:srgbClr val="0086CD"/>
              </a:buClr>
              <a:buFont typeface="Arial" panose="020B0604020202020204" pitchFamily="34" charset="0"/>
              <a:buChar char="•"/>
            </a:pPr>
            <a:r>
              <a:rPr lang="nl-NL" sz="1400" b="0" dirty="0">
                <a:solidFill>
                  <a:schemeClr val="tx1"/>
                </a:solidFill>
                <a:latin typeface="Arial" panose="020B0604020202020204" pitchFamily="34" charset="0"/>
                <a:cs typeface="Arial" panose="020B0604020202020204" pitchFamily="34" charset="0"/>
              </a:rPr>
              <a:t>Knieën</a:t>
            </a:r>
          </a:p>
        </p:txBody>
      </p:sp>
      <p:sp>
        <p:nvSpPr>
          <p:cNvPr id="7" name="Titel 1">
            <a:extLst>
              <a:ext uri="{FF2B5EF4-FFF2-40B4-BE49-F238E27FC236}">
                <a16:creationId xmlns:a16="http://schemas.microsoft.com/office/drawing/2014/main" id="{C51064E7-9D7B-8777-D3A9-1C491746FA07}"/>
              </a:ext>
            </a:extLst>
          </p:cNvPr>
          <p:cNvSpPr txBox="1">
            <a:spLocks/>
          </p:cNvSpPr>
          <p:nvPr/>
        </p:nvSpPr>
        <p:spPr>
          <a:xfrm>
            <a:off x="843169" y="3921322"/>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Algehele vermoeidheid</a:t>
            </a:r>
          </a:p>
        </p:txBody>
      </p:sp>
      <p:sp>
        <p:nvSpPr>
          <p:cNvPr id="8" name="Titel 1">
            <a:extLst>
              <a:ext uri="{FF2B5EF4-FFF2-40B4-BE49-F238E27FC236}">
                <a16:creationId xmlns:a16="http://schemas.microsoft.com/office/drawing/2014/main" id="{EB0F74C0-5E53-C157-8464-76C296540D4E}"/>
              </a:ext>
            </a:extLst>
          </p:cNvPr>
          <p:cNvSpPr txBox="1">
            <a:spLocks/>
          </p:cNvSpPr>
          <p:nvPr/>
        </p:nvSpPr>
        <p:spPr>
          <a:xfrm>
            <a:off x="843169" y="4301537"/>
            <a:ext cx="4758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lnSpc>
                <a:spcPct val="14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Staand werk</a:t>
            </a:r>
          </a:p>
          <a:p>
            <a:pPr marL="800100" lvl="1" indent="-342900" defTabSz="360000">
              <a:lnSpc>
                <a:spcPct val="140000"/>
              </a:lnSpc>
              <a:buClr>
                <a:srgbClr val="0086CD"/>
              </a:buClr>
              <a:buFont typeface="Arial" panose="020B0604020202020204" pitchFamily="34" charset="0"/>
              <a:buChar char="•"/>
            </a:pPr>
            <a:r>
              <a:rPr lang="nl-NL" sz="1400" dirty="0">
                <a:latin typeface="Arial" panose="020B0604020202020204" pitchFamily="34" charset="0"/>
                <a:cs typeface="Arial" panose="020B0604020202020204" pitchFamily="34" charset="0"/>
              </a:rPr>
              <a:t>Spataderen</a:t>
            </a:r>
            <a:endParaRPr lang="nl-NL" sz="1400" b="0" dirty="0">
              <a:solidFill>
                <a:schemeClr val="tx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F6A44C35-CB35-88EA-B5E9-E4DFF95F2315}"/>
              </a:ext>
            </a:extLst>
          </p:cNvPr>
          <p:cNvSpPr txBox="1">
            <a:spLocks/>
          </p:cNvSpPr>
          <p:nvPr/>
        </p:nvSpPr>
        <p:spPr>
          <a:xfrm>
            <a:off x="843169" y="5140562"/>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lnSpc>
                <a:spcPct val="15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Zittend werk</a:t>
            </a:r>
          </a:p>
          <a:p>
            <a:pPr marL="800100" lvl="1" indent="-342900" defTabSz="360000">
              <a:lnSpc>
                <a:spcPct val="150000"/>
              </a:lnSpc>
              <a:buClr>
                <a:srgbClr val="0086CD"/>
              </a:buClr>
              <a:buFont typeface="Arial" panose="020B0604020202020204" pitchFamily="34" charset="0"/>
              <a:buChar char="•"/>
            </a:pPr>
            <a:r>
              <a:rPr lang="nl-NL" sz="1400" dirty="0">
                <a:latin typeface="Arial" panose="020B0604020202020204" pitchFamily="34" charset="0"/>
                <a:cs typeface="Arial" panose="020B0604020202020204" pitchFamily="34" charset="0"/>
              </a:rPr>
              <a:t>Verminderde doorbloeding</a:t>
            </a:r>
            <a:endParaRPr lang="nl-NL" sz="1400" b="0" dirty="0">
              <a:solidFill>
                <a:schemeClr val="tx1"/>
              </a:solidFill>
              <a:latin typeface="Arial" panose="020B0604020202020204" pitchFamily="34" charset="0"/>
              <a:cs typeface="Arial" panose="020B0604020202020204" pitchFamily="34" charset="0"/>
            </a:endParaRPr>
          </a:p>
        </p:txBody>
      </p:sp>
      <p:pic>
        <p:nvPicPr>
          <p:cNvPr id="6146" name="Picture 2">
            <a:extLst>
              <a:ext uri="{FF2B5EF4-FFF2-40B4-BE49-F238E27FC236}">
                <a16:creationId xmlns:a16="http://schemas.microsoft.com/office/drawing/2014/main" id="{D67EE451-74F9-2FAE-3E4A-41798507FC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27" t="2779" r="26831" b="3649"/>
          <a:stretch/>
        </p:blipFill>
        <p:spPr bwMode="auto">
          <a:xfrm>
            <a:off x="6284029" y="1138990"/>
            <a:ext cx="1900990" cy="489476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a:extLst>
              <a:ext uri="{FF2B5EF4-FFF2-40B4-BE49-F238E27FC236}">
                <a16:creationId xmlns:a16="http://schemas.microsoft.com/office/drawing/2014/main" id="{A73E2157-ACC2-AC7D-D186-79D6541F3D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1019" y="2777199"/>
            <a:ext cx="1791703" cy="3005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16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2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grpId="0" nodeType="afterEffect">
                                  <p:stCondLst>
                                    <p:cond delay="200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6939A-0CD9-787A-850C-E22440680142}"/>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02521570-A27A-896C-8215-D42F129E0AB2}"/>
              </a:ext>
            </a:extLst>
          </p:cNvPr>
          <p:cNvSpPr>
            <a:spLocks noGrp="1"/>
          </p:cNvSpPr>
          <p:nvPr>
            <p:ph type="subTitle" idx="1"/>
          </p:nvPr>
        </p:nvSpPr>
        <p:spPr>
          <a:xfrm>
            <a:off x="848139" y="6456947"/>
            <a:ext cx="8159503" cy="288758"/>
          </a:xfrm>
        </p:spPr>
        <p:txBody>
          <a:bodyPr/>
          <a:lstStyle/>
          <a:p>
            <a:pPr algn="l"/>
            <a:r>
              <a:rPr lang="nl-NL" b="1" dirty="0">
                <a:solidFill>
                  <a:schemeClr val="bg1"/>
                </a:solidFill>
                <a:latin typeface="Arial" panose="020B0604020202020204" pitchFamily="34" charset="0"/>
                <a:cs typeface="Arial" panose="020B0604020202020204" pitchFamily="34" charset="0"/>
              </a:rPr>
              <a:t>Til jij er zwaar aan? Ik werk veilig en gezond!</a:t>
            </a:r>
          </a:p>
        </p:txBody>
      </p:sp>
      <p:sp>
        <p:nvSpPr>
          <p:cNvPr id="4" name="Titel 1">
            <a:extLst>
              <a:ext uri="{FF2B5EF4-FFF2-40B4-BE49-F238E27FC236}">
                <a16:creationId xmlns:a16="http://schemas.microsoft.com/office/drawing/2014/main" id="{CB015B80-876E-BC83-C91B-12468C8A0B4F}"/>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688865E1-FB92-3B1C-ED3A-ECEDA8CBB2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8486" y="1496960"/>
            <a:ext cx="3456044" cy="4447653"/>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descr="Afbeelding met schets, Lijnillustraties, Kinderkunst, tekening&#10;&#10;Automatisch gegenereerde beschrijving">
            <a:extLst>
              <a:ext uri="{FF2B5EF4-FFF2-40B4-BE49-F238E27FC236}">
                <a16:creationId xmlns:a16="http://schemas.microsoft.com/office/drawing/2014/main" id="{740788CC-CC7D-39AA-DC0C-C7834F40638F}"/>
              </a:ext>
            </a:extLst>
          </p:cNvPr>
          <p:cNvPicPr>
            <a:picLocks noChangeAspect="1"/>
          </p:cNvPicPr>
          <p:nvPr/>
        </p:nvPicPr>
        <p:blipFill>
          <a:blip r:embed="rId4"/>
          <a:stretch>
            <a:fillRect/>
          </a:stretch>
        </p:blipFill>
        <p:spPr>
          <a:xfrm>
            <a:off x="9159760" y="1668379"/>
            <a:ext cx="2090374" cy="3873501"/>
          </a:xfrm>
          <a:prstGeom prst="rect">
            <a:avLst/>
          </a:prstGeom>
        </p:spPr>
      </p:pic>
      <p:pic>
        <p:nvPicPr>
          <p:cNvPr id="12" name="Afbeelding 11" descr="Afbeelding met tekenfilm, clipart, illustratie, kunst&#10;&#10;Automatisch gegenereerde beschrijving">
            <a:extLst>
              <a:ext uri="{FF2B5EF4-FFF2-40B4-BE49-F238E27FC236}">
                <a16:creationId xmlns:a16="http://schemas.microsoft.com/office/drawing/2014/main" id="{54F7CBD0-EF34-7755-FB95-CA7CFE6762E2}"/>
              </a:ext>
            </a:extLst>
          </p:cNvPr>
          <p:cNvPicPr>
            <a:picLocks noChangeAspect="1"/>
          </p:cNvPicPr>
          <p:nvPr/>
        </p:nvPicPr>
        <p:blipFill>
          <a:blip r:embed="rId5"/>
          <a:srcRect l="4753" t="2646" r="44113" b="1871"/>
          <a:stretch/>
        </p:blipFill>
        <p:spPr>
          <a:xfrm>
            <a:off x="5999022" y="1341952"/>
            <a:ext cx="2607895" cy="4869889"/>
          </a:xfrm>
          <a:prstGeom prst="rect">
            <a:avLst/>
          </a:prstGeom>
        </p:spPr>
      </p:pic>
      <p:pic>
        <p:nvPicPr>
          <p:cNvPr id="16" name="Afbeelding 15" descr="Afbeelding met schermopname, Rechthoek&#10;&#10;Automatisch gegenereerde beschrijving">
            <a:extLst>
              <a:ext uri="{FF2B5EF4-FFF2-40B4-BE49-F238E27FC236}">
                <a16:creationId xmlns:a16="http://schemas.microsoft.com/office/drawing/2014/main" id="{8FA613B1-39E7-EDB0-A87D-41563CC8E73A}"/>
              </a:ext>
            </a:extLst>
          </p:cNvPr>
          <p:cNvPicPr>
            <a:picLocks noChangeAspect="1"/>
          </p:cNvPicPr>
          <p:nvPr/>
        </p:nvPicPr>
        <p:blipFill>
          <a:blip r:embed="rId6"/>
          <a:srcRect l="71457" b="51404"/>
          <a:stretch/>
        </p:blipFill>
        <p:spPr>
          <a:xfrm>
            <a:off x="0" y="1407753"/>
            <a:ext cx="2218486" cy="960857"/>
          </a:xfrm>
          <a:prstGeom prst="rect">
            <a:avLst/>
          </a:prstGeom>
        </p:spPr>
      </p:pic>
      <p:sp>
        <p:nvSpPr>
          <p:cNvPr id="2" name="Titel 1">
            <a:extLst>
              <a:ext uri="{FF2B5EF4-FFF2-40B4-BE49-F238E27FC236}">
                <a16:creationId xmlns:a16="http://schemas.microsoft.com/office/drawing/2014/main" id="{2345BE79-519A-FE4C-2068-6C9B9CBE0B56}"/>
              </a:ext>
            </a:extLst>
          </p:cNvPr>
          <p:cNvSpPr>
            <a:spLocks noGrp="1"/>
          </p:cNvSpPr>
          <p:nvPr>
            <p:ph type="ctrTitle"/>
          </p:nvPr>
        </p:nvSpPr>
        <p:spPr>
          <a:xfrm>
            <a:off x="848139" y="1668379"/>
            <a:ext cx="4758577" cy="513347"/>
          </a:xfrm>
        </p:spPr>
        <p:txBody>
          <a:bodyPr>
            <a:normAutofit/>
          </a:bodyPr>
          <a:lstStyle/>
          <a:p>
            <a:pPr algn="l"/>
            <a:r>
              <a:rPr lang="nl-NL" sz="2000" dirty="0">
                <a:solidFill>
                  <a:schemeClr val="bg1"/>
                </a:solidFill>
                <a:latin typeface="Arial" panose="020B0604020202020204" pitchFamily="34" charset="0"/>
                <a:cs typeface="Arial" panose="020B0604020202020204" pitchFamily="34" charset="0"/>
              </a:rPr>
              <a:t>De rug</a:t>
            </a:r>
            <a:endParaRPr lang="nl-NL" sz="2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0532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C4523-8308-22C5-0E18-7190836F8EE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E713A12-B00F-9853-E427-B28B36D51282}"/>
              </a:ext>
            </a:extLst>
          </p:cNvPr>
          <p:cNvSpPr>
            <a:spLocks noGrp="1"/>
          </p:cNvSpPr>
          <p:nvPr>
            <p:ph type="ctrTitle"/>
          </p:nvPr>
        </p:nvSpPr>
        <p:spPr>
          <a:xfrm>
            <a:off x="848139" y="1668379"/>
            <a:ext cx="4758577" cy="649705"/>
          </a:xfrm>
        </p:spPr>
        <p:txBody>
          <a:bodyPr>
            <a:normAutofit/>
          </a:bodyPr>
          <a:lstStyle/>
          <a:p>
            <a:pPr algn="l"/>
            <a:r>
              <a:rPr lang="nl-NL" sz="2000" dirty="0">
                <a:solidFill>
                  <a:schemeClr val="tx1"/>
                </a:solidFill>
                <a:latin typeface="Arial" panose="020B0604020202020204" pitchFamily="34" charset="0"/>
                <a:cs typeface="Arial" panose="020B0604020202020204" pitchFamily="34" charset="0"/>
              </a:rPr>
              <a:t>Is fysieke belasting </a:t>
            </a:r>
            <a:r>
              <a:rPr lang="nl-NL" sz="2000" u="sng" dirty="0">
                <a:solidFill>
                  <a:schemeClr val="tx1"/>
                </a:solidFill>
                <a:latin typeface="Arial" panose="020B0604020202020204" pitchFamily="34" charset="0"/>
                <a:cs typeface="Arial" panose="020B0604020202020204" pitchFamily="34" charset="0"/>
              </a:rPr>
              <a:t>altijd</a:t>
            </a:r>
            <a:r>
              <a:rPr lang="nl-NL" sz="2000" dirty="0">
                <a:solidFill>
                  <a:schemeClr val="tx1"/>
                </a:solidFill>
                <a:latin typeface="Arial" panose="020B0604020202020204" pitchFamily="34" charset="0"/>
                <a:cs typeface="Arial" panose="020B0604020202020204" pitchFamily="34" charset="0"/>
              </a:rPr>
              <a:t> slecht?</a:t>
            </a:r>
            <a:endParaRPr lang="nl-NL" sz="2000" b="0" dirty="0">
              <a:solidFill>
                <a:schemeClr val="tx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973185BD-D1ED-1CD4-1CA9-4978CCEC1F69}"/>
              </a:ext>
            </a:extLst>
          </p:cNvPr>
          <p:cNvSpPr>
            <a:spLocks noGrp="1"/>
          </p:cNvSpPr>
          <p:nvPr>
            <p:ph type="subTitle" idx="1"/>
          </p:nvPr>
        </p:nvSpPr>
        <p:spPr>
          <a:xfrm>
            <a:off x="848139" y="6456947"/>
            <a:ext cx="8159503" cy="288758"/>
          </a:xfrm>
        </p:spPr>
        <p:txBody>
          <a:bodyPr/>
          <a:lstStyle/>
          <a:p>
            <a:pPr algn="l"/>
            <a:r>
              <a:rPr lang="nl-NL" b="1" dirty="0">
                <a:solidFill>
                  <a:schemeClr val="bg1"/>
                </a:solidFill>
                <a:latin typeface="Arial" panose="020B0604020202020204" pitchFamily="34" charset="0"/>
                <a:cs typeface="Arial" panose="020B0604020202020204" pitchFamily="34" charset="0"/>
              </a:rPr>
              <a:t>Wring jij je in rare bochten? Ik werk veilig en gezond!</a:t>
            </a:r>
          </a:p>
        </p:txBody>
      </p:sp>
      <p:sp>
        <p:nvSpPr>
          <p:cNvPr id="4" name="Titel 1">
            <a:extLst>
              <a:ext uri="{FF2B5EF4-FFF2-40B4-BE49-F238E27FC236}">
                <a16:creationId xmlns:a16="http://schemas.microsoft.com/office/drawing/2014/main" id="{A915003A-5A87-DF21-08F4-00CC3C54CF7B}"/>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5CFD72AC-33A8-CDFA-9753-9194F3044C22}"/>
              </a:ext>
            </a:extLst>
          </p:cNvPr>
          <p:cNvSpPr txBox="1">
            <a:spLocks/>
          </p:cNvSpPr>
          <p:nvPr/>
        </p:nvSpPr>
        <p:spPr>
          <a:xfrm>
            <a:off x="848139" y="2667002"/>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1.	Ja, uiteraard</a:t>
            </a:r>
          </a:p>
        </p:txBody>
      </p:sp>
      <p:sp>
        <p:nvSpPr>
          <p:cNvPr id="11" name="Titel 1">
            <a:extLst>
              <a:ext uri="{FF2B5EF4-FFF2-40B4-BE49-F238E27FC236}">
                <a16:creationId xmlns:a16="http://schemas.microsoft.com/office/drawing/2014/main" id="{0C9543E7-06EA-9D85-124E-A9BFF3E68A11}"/>
              </a:ext>
            </a:extLst>
          </p:cNvPr>
          <p:cNvSpPr txBox="1">
            <a:spLocks/>
          </p:cNvSpPr>
          <p:nvPr/>
        </p:nvSpPr>
        <p:spPr>
          <a:xfrm>
            <a:off x="848139" y="3268581"/>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2.	Nee, juist niet</a:t>
            </a:r>
          </a:p>
        </p:txBody>
      </p:sp>
      <p:sp>
        <p:nvSpPr>
          <p:cNvPr id="12" name="Titel 1">
            <a:extLst>
              <a:ext uri="{FF2B5EF4-FFF2-40B4-BE49-F238E27FC236}">
                <a16:creationId xmlns:a16="http://schemas.microsoft.com/office/drawing/2014/main" id="{2AED23AF-0CC3-6AD5-D53E-A605509603F1}"/>
              </a:ext>
            </a:extLst>
          </p:cNvPr>
          <p:cNvSpPr txBox="1">
            <a:spLocks/>
          </p:cNvSpPr>
          <p:nvPr/>
        </p:nvSpPr>
        <p:spPr>
          <a:xfrm>
            <a:off x="848139" y="3830054"/>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3.	Ik heb eigenlijk geen idee</a:t>
            </a:r>
          </a:p>
        </p:txBody>
      </p:sp>
      <p:pic>
        <p:nvPicPr>
          <p:cNvPr id="8" name="Afbeelding 7" descr="Afbeelding met Menselijk gezicht, persoon, hoofdtooi, Menselijke baard&#10;&#10;Automatisch gegenereerde beschrijving">
            <a:extLst>
              <a:ext uri="{FF2B5EF4-FFF2-40B4-BE49-F238E27FC236}">
                <a16:creationId xmlns:a16="http://schemas.microsoft.com/office/drawing/2014/main" id="{F9FAFA97-528D-3939-F9EE-8EAF04313675}"/>
              </a:ext>
            </a:extLst>
          </p:cNvPr>
          <p:cNvPicPr>
            <a:picLocks noChangeAspect="1"/>
          </p:cNvPicPr>
          <p:nvPr/>
        </p:nvPicPr>
        <p:blipFill>
          <a:blip r:embed="rId3"/>
          <a:srcRect t="15935" b="2393"/>
          <a:stretch/>
        </p:blipFill>
        <p:spPr>
          <a:xfrm>
            <a:off x="5657850" y="1731734"/>
            <a:ext cx="5686011" cy="4196640"/>
          </a:xfrm>
          <a:prstGeom prst="rect">
            <a:avLst/>
          </a:prstGeom>
        </p:spPr>
      </p:pic>
    </p:spTree>
    <p:extLst>
      <p:ext uri="{BB962C8B-B14F-4D97-AF65-F5344CB8AC3E}">
        <p14:creationId xmlns:p14="http://schemas.microsoft.com/office/powerpoint/2010/main" val="251684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200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8F5C0-4731-F271-87BB-FEDE66241A20}"/>
            </a:ext>
          </a:extLst>
        </p:cNvPr>
        <p:cNvGrpSpPr/>
        <p:nvPr/>
      </p:nvGrpSpPr>
      <p:grpSpPr>
        <a:xfrm>
          <a:off x="0" y="0"/>
          <a:ext cx="0" cy="0"/>
          <a:chOff x="0" y="0"/>
          <a:chExt cx="0" cy="0"/>
        </a:xfrm>
      </p:grpSpPr>
      <p:pic>
        <p:nvPicPr>
          <p:cNvPr id="9" name="Afbeelding 8" descr="Afbeelding met apparaat, schaal, overdekt&#10;&#10;Automatisch gegenereerde beschrijving">
            <a:extLst>
              <a:ext uri="{FF2B5EF4-FFF2-40B4-BE49-F238E27FC236}">
                <a16:creationId xmlns:a16="http://schemas.microsoft.com/office/drawing/2014/main" id="{82BC054D-6F76-28CC-073D-79B7AD652A5E}"/>
              </a:ext>
            </a:extLst>
          </p:cNvPr>
          <p:cNvPicPr>
            <a:picLocks noChangeAspect="1"/>
          </p:cNvPicPr>
          <p:nvPr/>
        </p:nvPicPr>
        <p:blipFill>
          <a:blip r:embed="rId3"/>
          <a:srcRect t="26798" b="8578"/>
          <a:stretch/>
        </p:blipFill>
        <p:spPr>
          <a:xfrm>
            <a:off x="3604040" y="1234855"/>
            <a:ext cx="4983920" cy="4703242"/>
          </a:xfrm>
          <a:prstGeom prst="rect">
            <a:avLst/>
          </a:prstGeom>
        </p:spPr>
      </p:pic>
      <p:pic>
        <p:nvPicPr>
          <p:cNvPr id="5" name="Afbeelding 4" descr="Afbeelding met schermopname, Rechthoek&#10;&#10;Automatisch gegenereerde beschrijving">
            <a:extLst>
              <a:ext uri="{FF2B5EF4-FFF2-40B4-BE49-F238E27FC236}">
                <a16:creationId xmlns:a16="http://schemas.microsoft.com/office/drawing/2014/main" id="{84F269F6-5F88-9842-BA23-0F4FAE16533B}"/>
              </a:ext>
            </a:extLst>
          </p:cNvPr>
          <p:cNvPicPr>
            <a:picLocks noChangeAspect="1"/>
          </p:cNvPicPr>
          <p:nvPr/>
        </p:nvPicPr>
        <p:blipFill>
          <a:blip r:embed="rId4"/>
          <a:srcRect l="38345" b="51404"/>
          <a:stretch/>
        </p:blipFill>
        <p:spPr>
          <a:xfrm>
            <a:off x="0" y="1400379"/>
            <a:ext cx="4792079" cy="960857"/>
          </a:xfrm>
          <a:prstGeom prst="rect">
            <a:avLst/>
          </a:prstGeom>
        </p:spPr>
      </p:pic>
      <p:sp>
        <p:nvSpPr>
          <p:cNvPr id="2" name="Titel 1">
            <a:extLst>
              <a:ext uri="{FF2B5EF4-FFF2-40B4-BE49-F238E27FC236}">
                <a16:creationId xmlns:a16="http://schemas.microsoft.com/office/drawing/2014/main" id="{BEDA5F23-15B9-EC38-D33E-EFB6A42316F9}"/>
              </a:ext>
            </a:extLst>
          </p:cNvPr>
          <p:cNvSpPr>
            <a:spLocks noGrp="1"/>
          </p:cNvSpPr>
          <p:nvPr>
            <p:ph type="ctrTitle"/>
          </p:nvPr>
        </p:nvSpPr>
        <p:spPr>
          <a:xfrm>
            <a:off x="848139" y="1668379"/>
            <a:ext cx="4758577" cy="649705"/>
          </a:xfrm>
        </p:spPr>
        <p:txBody>
          <a:bodyPr>
            <a:normAutofit/>
          </a:bodyPr>
          <a:lstStyle/>
          <a:p>
            <a:pPr algn="l"/>
            <a:r>
              <a:rPr lang="nl-NL" sz="2000" dirty="0">
                <a:solidFill>
                  <a:schemeClr val="bg1"/>
                </a:solidFill>
                <a:latin typeface="Arial" panose="020B0604020202020204" pitchFamily="34" charset="0"/>
                <a:cs typeface="Arial" panose="020B0604020202020204" pitchFamily="34" charset="0"/>
              </a:rPr>
              <a:t>Waardoor raak je uit balans?</a:t>
            </a:r>
            <a:endParaRPr lang="nl-NL" sz="2000" b="0" dirty="0">
              <a:solidFill>
                <a:schemeClr val="bg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86D66B43-0151-3BA7-9F7B-B433737DE4EE}"/>
              </a:ext>
            </a:extLst>
          </p:cNvPr>
          <p:cNvSpPr>
            <a:spLocks noGrp="1"/>
          </p:cNvSpPr>
          <p:nvPr>
            <p:ph type="subTitle" idx="1"/>
          </p:nvPr>
        </p:nvSpPr>
        <p:spPr>
          <a:xfrm>
            <a:off x="848139" y="6456947"/>
            <a:ext cx="8159503" cy="288758"/>
          </a:xfrm>
        </p:spPr>
        <p:txBody>
          <a:bodyPr/>
          <a:lstStyle/>
          <a:p>
            <a:pPr algn="l"/>
            <a:r>
              <a:rPr lang="nl-NL" b="1" dirty="0">
                <a:solidFill>
                  <a:schemeClr val="bg1"/>
                </a:solidFill>
                <a:latin typeface="Arial" panose="020B0604020202020204" pitchFamily="34" charset="0"/>
                <a:cs typeface="Arial" panose="020B0604020202020204" pitchFamily="34" charset="0"/>
              </a:rPr>
              <a:t>Wring jij je in rare bochten? Ik werk veilig en gezond!</a:t>
            </a:r>
          </a:p>
        </p:txBody>
      </p:sp>
      <p:sp>
        <p:nvSpPr>
          <p:cNvPr id="4" name="Titel 1">
            <a:extLst>
              <a:ext uri="{FF2B5EF4-FFF2-40B4-BE49-F238E27FC236}">
                <a16:creationId xmlns:a16="http://schemas.microsoft.com/office/drawing/2014/main" id="{659689C0-BDE0-CC01-2D30-7CC730FCDEBE}"/>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Fysieke belasting</a:t>
            </a:r>
            <a:endParaRPr lang="nl-N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377352"/>
      </p:ext>
    </p:extLst>
  </p:cSld>
  <p:clrMapOvr>
    <a:masterClrMapping/>
  </p:clrMapOvr>
</p:sld>
</file>

<file path=ppt/theme/theme1.xml><?xml version="1.0" encoding="utf-8"?>
<a:theme xmlns:a="http://schemas.openxmlformats.org/drawingml/2006/main" name="Kantoorthema">
  <a:themeElements>
    <a:clrScheme name="5xbeter">
      <a:dk1>
        <a:srgbClr val="000000"/>
      </a:dk1>
      <a:lt1>
        <a:srgbClr val="FFFFFF"/>
      </a:lt1>
      <a:dk2>
        <a:srgbClr val="646464"/>
      </a:dk2>
      <a:lt2>
        <a:srgbClr val="E6E6E6"/>
      </a:lt2>
      <a:accent1>
        <a:srgbClr val="00A3DA"/>
      </a:accent1>
      <a:accent2>
        <a:srgbClr val="E10512"/>
      </a:accent2>
      <a:accent3>
        <a:srgbClr val="00A3DA"/>
      </a:accent3>
      <a:accent4>
        <a:srgbClr val="E10512"/>
      </a:accent4>
      <a:accent5>
        <a:srgbClr val="00A3D9"/>
      </a:accent5>
      <a:accent6>
        <a:srgbClr val="E10512"/>
      </a:accent6>
      <a:hlink>
        <a:srgbClr val="00A3DA"/>
      </a:hlink>
      <a:folHlink>
        <a:srgbClr val="007DA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2fdb8f7-ceea-45b3-9244-f9361c6821fe">
      <Terms xmlns="http://schemas.microsoft.com/office/infopath/2007/PartnerControls"/>
    </lcf76f155ced4ddcb4097134ff3c332f>
    <TaxCatchAll xmlns="cff0c8fd-28a4-4f13-a2ff-adbaff7ad42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B935E5029A4B049BAFB1E9ECA40A866" ma:contentTypeVersion="15" ma:contentTypeDescription="Een nieuw document maken." ma:contentTypeScope="" ma:versionID="1c2d3aaf1ceab3cb34c24d6fc1e8e236">
  <xsd:schema xmlns:xsd="http://www.w3.org/2001/XMLSchema" xmlns:xs="http://www.w3.org/2001/XMLSchema" xmlns:p="http://schemas.microsoft.com/office/2006/metadata/properties" xmlns:ns2="12fdb8f7-ceea-45b3-9244-f9361c6821fe" xmlns:ns3="cff0c8fd-28a4-4f13-a2ff-adbaff7ad42a" targetNamespace="http://schemas.microsoft.com/office/2006/metadata/properties" ma:root="true" ma:fieldsID="b8e44fd77a69f173c505d2dfcc583ba2" ns2:_="" ns3:_="">
    <xsd:import namespace="12fdb8f7-ceea-45b3-9244-f9361c6821fe"/>
    <xsd:import namespace="cff0c8fd-28a4-4f13-a2ff-adbaff7ad42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fdb8f7-ceea-45b3-9244-f9361c6821fe"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Afbeeldingtags" ma:readOnly="false" ma:fieldId="{5cf76f15-5ced-4ddc-b409-7134ff3c332f}" ma:taxonomyMulti="true" ma:sspId="97e97178-e81f-434c-919c-7bb8405792f0"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f0c8fd-28a4-4f13-a2ff-adbaff7ad42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1c0fcab-f1df-433f-b77d-b59fcc1d03d4}" ma:internalName="TaxCatchAll" ma:showField="CatchAllData" ma:web="cff0c8fd-28a4-4f13-a2ff-adbaff7ad42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4105DA-6C85-4491-ABC8-17151D7D10A7}">
  <ds:schemaRefs>
    <ds:schemaRef ds:uri="http://purl.org/dc/dcmitype/"/>
    <ds:schemaRef ds:uri="12fdb8f7-ceea-45b3-9244-f9361c6821fe"/>
    <ds:schemaRef ds:uri="http://schemas.microsoft.com/office/2006/documentManagement/types"/>
    <ds:schemaRef ds:uri="cff0c8fd-28a4-4f13-a2ff-adbaff7ad42a"/>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http://purl.org/dc/terms/"/>
    <ds:schemaRef ds:uri="http://purl.org/dc/elements/1.1/"/>
  </ds:schemaRefs>
</ds:datastoreItem>
</file>

<file path=customXml/itemProps2.xml><?xml version="1.0" encoding="utf-8"?>
<ds:datastoreItem xmlns:ds="http://schemas.openxmlformats.org/officeDocument/2006/customXml" ds:itemID="{8FFC61AB-1D4C-468B-AAD3-9B00EB3AE0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fdb8f7-ceea-45b3-9244-f9361c6821fe"/>
    <ds:schemaRef ds:uri="cff0c8fd-28a4-4f13-a2ff-adbaff7ad4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E23E5CF-1D18-472E-8C74-ED1C87C34D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993</TotalTime>
  <Words>6397</Words>
  <Application>Microsoft Macintosh PowerPoint</Application>
  <PresentationFormat>Breedbeeld</PresentationFormat>
  <Paragraphs>563</Paragraphs>
  <Slides>44</Slides>
  <Notes>42</Notes>
  <HiddenSlides>0</HiddenSlides>
  <MMClips>0</MMClips>
  <ScaleCrop>false</ScaleCrop>
  <HeadingPairs>
    <vt:vector size="6" baseType="variant">
      <vt:variant>
        <vt:lpstr>Gebruikte lettertypen</vt:lpstr>
      </vt:variant>
      <vt:variant>
        <vt:i4>10</vt:i4>
      </vt:variant>
      <vt:variant>
        <vt:lpstr>Thema</vt:lpstr>
      </vt:variant>
      <vt:variant>
        <vt:i4>3</vt:i4>
      </vt:variant>
      <vt:variant>
        <vt:lpstr>Diatitels</vt:lpstr>
      </vt:variant>
      <vt:variant>
        <vt:i4>44</vt:i4>
      </vt:variant>
    </vt:vector>
  </HeadingPairs>
  <TitlesOfParts>
    <vt:vector size="57" baseType="lpstr">
      <vt:lpstr>ＭＳ Ｐゴシック</vt:lpstr>
      <vt:lpstr>Aptos</vt:lpstr>
      <vt:lpstr>Arial</vt:lpstr>
      <vt:lpstr>Calibri</vt:lpstr>
      <vt:lpstr>Calibri Light</vt:lpstr>
      <vt:lpstr>Gudea</vt:lpstr>
      <vt:lpstr>Lato</vt:lpstr>
      <vt:lpstr>Monotype Sorts</vt:lpstr>
      <vt:lpstr>Söhne</vt:lpstr>
      <vt:lpstr>Wingdings</vt:lpstr>
      <vt:lpstr>Kantoorthema</vt:lpstr>
      <vt:lpstr>Aangepast ontwerp</vt:lpstr>
      <vt:lpstr>1_Aangepast ontwerp</vt:lpstr>
      <vt:lpstr>Toolbox Fysieke belasting</vt:lpstr>
      <vt:lpstr>Inhoud</vt:lpstr>
      <vt:lpstr>Op welke manier kun je je lichaam fysiek belasten?</vt:lpstr>
      <vt:lpstr>Vormen van fysieke belasting</vt:lpstr>
      <vt:lpstr>Welke signalen kunnen wijzen op lichamelijke overbelasting?</vt:lpstr>
      <vt:lpstr>Fysieke belasting: de risico’s</vt:lpstr>
      <vt:lpstr>De rug</vt:lpstr>
      <vt:lpstr>Is fysieke belasting altijd slecht?</vt:lpstr>
      <vt:lpstr>Waardoor raak je uit balans?</vt:lpstr>
      <vt:lpstr>Disbalans</vt:lpstr>
      <vt:lpstr>Tillen</vt:lpstr>
      <vt:lpstr>Hoeveel mag je maximaal tillen?</vt:lpstr>
      <vt:lpstr>Zoek de verschillen</vt:lpstr>
      <vt:lpstr>Wat is de beste tiltechniek?</vt:lpstr>
      <vt:lpstr>Tiltips</vt:lpstr>
      <vt:lpstr>Richtwaarden tillen.</vt:lpstr>
      <vt:lpstr>Wat is zwaarder voor je rug?</vt:lpstr>
      <vt:lpstr>Duwen en trekken</vt:lpstr>
      <vt:lpstr>Wat is zwaarder voor je rug?</vt:lpstr>
      <vt:lpstr>Richtwaarden duwen en trekken</vt:lpstr>
      <vt:lpstr>Belastende werkhouding</vt:lpstr>
      <vt:lpstr>In welke houding wordt het lichaam het zwaarst belast? </vt:lpstr>
      <vt:lpstr>Lichaamshoudingen met druk  op de tussenschijven.</vt:lpstr>
      <vt:lpstr>Richtwaarden ongunstige werkhouding</vt:lpstr>
      <vt:lpstr>Repeterend bewegen</vt:lpstr>
      <vt:lpstr>Richtwaarden repeterende handelingen</vt:lpstr>
      <vt:lpstr>Zittend werk</vt:lpstr>
      <vt:lpstr>Richtwaarden zittend werk</vt:lpstr>
      <vt:lpstr>Hoe gaat het bij ons in het bedrijf?</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Twan Schellekens</dc:creator>
  <cp:lastModifiedBy>Twan Schellekens</cp:lastModifiedBy>
  <cp:revision>112</cp:revision>
  <dcterms:created xsi:type="dcterms:W3CDTF">2024-07-18T10:20:34Z</dcterms:created>
  <dcterms:modified xsi:type="dcterms:W3CDTF">2025-09-17T12:55:28Z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0x010100CB935E5029A4B049BAFB1E9ECA40A866</vt:lpwstr>
  </property>
  <property fmtid="{D5CDD505-2E9C-101B-9397-08002B2CF9AE}" pid="3" name="MediaServiceImageTags">
    <vt:lpwstr/>
  </property>
</Properties>
</file>